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8"/>
  </p:notesMasterIdLst>
  <p:sldIdLst>
    <p:sldId id="258" r:id="rId2"/>
    <p:sldId id="259" r:id="rId3"/>
    <p:sldId id="260" r:id="rId4"/>
    <p:sldId id="261" r:id="rId5"/>
    <p:sldId id="262" r:id="rId6"/>
    <p:sldId id="263" r:id="rId7"/>
    <p:sldId id="265" r:id="rId8"/>
    <p:sldId id="266" r:id="rId9"/>
    <p:sldId id="267" r:id="rId10"/>
    <p:sldId id="264"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9144000" cy="5143500" type="screen16x9"/>
  <p:notesSz cx="6858000" cy="9144000"/>
  <p:embeddedFontLst>
    <p:embeddedFont>
      <p:font typeface="Montserrat" panose="00000500000000000000" pitchFamily="2" charset="0"/>
      <p:regular r:id="rId29"/>
      <p:bold r:id="rId30"/>
      <p:italic r:id="rId31"/>
      <p:boldItalic r:id="rId32"/>
    </p:embeddedFont>
    <p:embeddedFont>
      <p:font typeface="Bookman Old Style" panose="02050604050505020204" pitchFamily="18"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ción predeterminada" id="{C0235E10-D821-41F4-9D1D-CE6515AD4535}">
          <p14:sldIdLst>
            <p14:sldId id="258"/>
            <p14:sldId id="259"/>
            <p14:sldId id="260"/>
            <p14:sldId id="261"/>
            <p14:sldId id="262"/>
            <p14:sldId id="263"/>
            <p14:sldId id="265"/>
            <p14:sldId id="266"/>
            <p14:sldId id="267"/>
            <p14:sldId id="264"/>
            <p14:sldId id="268"/>
            <p14:sldId id="269"/>
            <p14:sldId id="270"/>
            <p14:sldId id="271"/>
            <p14:sldId id="272"/>
            <p14:sldId id="273"/>
            <p14:sldId id="274"/>
            <p14:sldId id="275"/>
            <p14:sldId id="276"/>
            <p14:sldId id="277"/>
            <p14:sldId id="278"/>
            <p14:sldId id="279"/>
            <p14:sldId id="280"/>
            <p14:sldId id="281"/>
            <p14:sldId id="282"/>
            <p14:sldId id="283"/>
          </p14:sldIdLst>
        </p14:section>
        <p14:section name="Sección sin título" id="{D0AB1123-2E84-4A71-AB3B-72E55A82523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9800"/>
    <a:srgbClr val="FF05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D65BA1-6D69-4548-B479-736EBF70C33D}">
  <a:tblStyle styleId="{B9D65BA1-6D69-4548-B479-736EBF70C33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2065233-25E1-4989-AD35-E11AE04927D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98" autoAdjust="0"/>
  </p:normalViewPr>
  <p:slideViewPr>
    <p:cSldViewPr snapToGrid="0">
      <p:cViewPr varScale="1">
        <p:scale>
          <a:sx n="113" d="100"/>
          <a:sy n="113" d="100"/>
        </p:scale>
        <p:origin x="7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35928665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591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952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5925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086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164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9278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4433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68426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55845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462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5981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3612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2468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20085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81542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03464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8425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80403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83897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094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9159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3276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7164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2473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0348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6057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0"/>
          <p:cNvSpPr/>
          <p:nvPr/>
        </p:nvSpPr>
        <p:spPr>
          <a:xfrm>
            <a:off x="558125" y="550425"/>
            <a:ext cx="8028198" cy="4042637"/>
          </a:xfrm>
          <a:custGeom>
            <a:avLst/>
            <a:gdLst/>
            <a:ahLst/>
            <a:cxnLst/>
            <a:rect l="l" t="t" r="r" b="b"/>
            <a:pathLst>
              <a:path w="344965" h="183798" extrusionOk="0">
                <a:moveTo>
                  <a:pt x="144041" y="38"/>
                </a:moveTo>
                <a:lnTo>
                  <a:pt x="0" y="0"/>
                </a:lnTo>
                <a:lnTo>
                  <a:pt x="0" y="183798"/>
                </a:lnTo>
                <a:lnTo>
                  <a:pt x="344965" y="183798"/>
                </a:lnTo>
                <a:lnTo>
                  <a:pt x="344965" y="0"/>
                </a:lnTo>
                <a:lnTo>
                  <a:pt x="202146" y="38"/>
                </a:lnTo>
              </a:path>
            </a:pathLst>
          </a:custGeom>
          <a:noFill/>
          <a:ln w="76200" cap="flat" cmpd="sng">
            <a:solidFill>
              <a:schemeClr val="accent1"/>
            </a:solidFill>
            <a:prstDash val="solid"/>
            <a:miter lim="8000"/>
            <a:headEnd type="none" w="med" len="med"/>
            <a:tailEnd type="none" w="med" len="med"/>
          </a:ln>
        </p:spPr>
      </p:sp>
      <p:sp>
        <p:nvSpPr>
          <p:cNvPr id="50" name="Google Shape;50;p10"/>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241650" y="99105"/>
            <a:ext cx="2660700" cy="3603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1pPr>
            <a:lvl2pPr lvl="1"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2pPr>
            <a:lvl3pPr lvl="2"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3pPr>
            <a:lvl4pPr lvl="3"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4pPr>
            <a:lvl5pPr lvl="4"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5pPr>
            <a:lvl6pPr lvl="5"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6pPr>
            <a:lvl7pPr lvl="6"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7pPr>
            <a:lvl8pPr lvl="7"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8pPr>
            <a:lvl9pPr lvl="8" algn="ctr">
              <a:spcBef>
                <a:spcPts val="0"/>
              </a:spcBef>
              <a:spcAft>
                <a:spcPts val="0"/>
              </a:spcAft>
              <a:buClr>
                <a:schemeClr val="dk2"/>
              </a:buClr>
              <a:buSzPts val="1200"/>
              <a:buFont typeface="Montserrat"/>
              <a:buNone/>
              <a:defRPr sz="12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916650" y="950850"/>
            <a:ext cx="7310700" cy="32418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dk2"/>
              </a:buClr>
              <a:buSzPts val="2400"/>
              <a:buFont typeface="Droid Serif"/>
              <a:buChar char="⊡"/>
              <a:defRPr sz="3000">
                <a:solidFill>
                  <a:schemeClr val="dk1"/>
                </a:solidFill>
                <a:latin typeface="Droid Serif"/>
                <a:ea typeface="Droid Serif"/>
                <a:cs typeface="Droid Serif"/>
                <a:sym typeface="Droid Serif"/>
              </a:defRPr>
            </a:lvl1pPr>
            <a:lvl2pPr marL="914400" lvl="1" indent="-342900">
              <a:spcBef>
                <a:spcPts val="0"/>
              </a:spcBef>
              <a:spcAft>
                <a:spcPts val="0"/>
              </a:spcAft>
              <a:buClr>
                <a:schemeClr val="dk2"/>
              </a:buClr>
              <a:buSzPts val="1800"/>
              <a:buFont typeface="Droid Serif"/>
              <a:buChar char="□"/>
              <a:defRPr sz="2400">
                <a:solidFill>
                  <a:schemeClr val="dk1"/>
                </a:solidFill>
                <a:latin typeface="Droid Serif"/>
                <a:ea typeface="Droid Serif"/>
                <a:cs typeface="Droid Serif"/>
                <a:sym typeface="Droid Serif"/>
              </a:defRPr>
            </a:lvl2pPr>
            <a:lvl3pPr marL="1371600" lvl="2" indent="-381000">
              <a:spcBef>
                <a:spcPts val="0"/>
              </a:spcBef>
              <a:spcAft>
                <a:spcPts val="0"/>
              </a:spcAft>
              <a:buClr>
                <a:schemeClr val="dk2"/>
              </a:buClr>
              <a:buSzPts val="2400"/>
              <a:buFont typeface="Droid Serif"/>
              <a:buChar char="■"/>
              <a:defRPr sz="2400">
                <a:solidFill>
                  <a:schemeClr val="dk1"/>
                </a:solidFill>
                <a:latin typeface="Droid Serif"/>
                <a:ea typeface="Droid Serif"/>
                <a:cs typeface="Droid Serif"/>
                <a:sym typeface="Droid Serif"/>
              </a:defRPr>
            </a:lvl3pPr>
            <a:lvl4pPr marL="1828800" lvl="3" indent="-342900">
              <a:spcBef>
                <a:spcPts val="0"/>
              </a:spcBef>
              <a:spcAft>
                <a:spcPts val="0"/>
              </a:spcAft>
              <a:buClr>
                <a:schemeClr val="dk2"/>
              </a:buClr>
              <a:buSzPts val="1800"/>
              <a:buFont typeface="Droid Serif"/>
              <a:buChar char="●"/>
              <a:defRPr sz="1800">
                <a:solidFill>
                  <a:schemeClr val="dk1"/>
                </a:solidFill>
                <a:latin typeface="Droid Serif"/>
                <a:ea typeface="Droid Serif"/>
                <a:cs typeface="Droid Serif"/>
                <a:sym typeface="Droid Serif"/>
              </a:defRPr>
            </a:lvl4pPr>
            <a:lvl5pPr marL="2286000" lvl="4"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5pPr>
            <a:lvl6pPr marL="2743200" lvl="5"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6pPr>
            <a:lvl7pPr marL="3200400" lvl="6"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7pPr>
            <a:lvl8pPr marL="3657600" lvl="7"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8pPr>
            <a:lvl9pPr marL="4114800" lvl="8" indent="-342900">
              <a:spcBef>
                <a:spcPts val="0"/>
              </a:spcBef>
              <a:spcAft>
                <a:spcPts val="0"/>
              </a:spcAft>
              <a:buClr>
                <a:schemeClr val="dk1"/>
              </a:buClr>
              <a:buSzPts val="1800"/>
              <a:buFont typeface="Droid Serif"/>
              <a:buChar char="■"/>
              <a:defRPr sz="1800">
                <a:solidFill>
                  <a:schemeClr val="dk1"/>
                </a:solidFill>
                <a:latin typeface="Droid Serif"/>
                <a:ea typeface="Droid Serif"/>
                <a:cs typeface="Droid Serif"/>
                <a:sym typeface="Droid Serif"/>
              </a:defRPr>
            </a:lvl9pPr>
          </a:lstStyle>
          <a:p>
            <a:endParaRPr/>
          </a:p>
        </p:txBody>
      </p:sp>
      <p:sp>
        <p:nvSpPr>
          <p:cNvPr id="8" name="Google Shape;8;p1"/>
          <p:cNvSpPr txBox="1">
            <a:spLocks noGrp="1"/>
          </p:cNvSpPr>
          <p:nvPr>
            <p:ph type="sldNum" idx="12"/>
          </p:nvPr>
        </p:nvSpPr>
        <p:spPr>
          <a:xfrm>
            <a:off x="-125" y="4869225"/>
            <a:ext cx="9144000" cy="274200"/>
          </a:xfrm>
          <a:prstGeom prst="rect">
            <a:avLst/>
          </a:prstGeom>
          <a:noFill/>
          <a:ln>
            <a:noFill/>
          </a:ln>
        </p:spPr>
        <p:txBody>
          <a:bodyPr spcFirstLastPara="1" wrap="square" lIns="91425" tIns="91425" rIns="91425" bIns="91425" anchor="ctr" anchorCtr="0">
            <a:noAutofit/>
          </a:bodyPr>
          <a:lstStyle>
            <a:lvl1pPr lvl="0" algn="ctr">
              <a:buNone/>
              <a:defRPr sz="800" b="1">
                <a:solidFill>
                  <a:schemeClr val="accent1"/>
                </a:solidFill>
                <a:latin typeface="Montserrat"/>
                <a:ea typeface="Montserrat"/>
                <a:cs typeface="Montserrat"/>
                <a:sym typeface="Montserrat"/>
              </a:defRPr>
            </a:lvl1pPr>
            <a:lvl2pPr lvl="1" algn="ctr">
              <a:buNone/>
              <a:defRPr sz="800" b="1">
                <a:solidFill>
                  <a:schemeClr val="accent1"/>
                </a:solidFill>
                <a:latin typeface="Montserrat"/>
                <a:ea typeface="Montserrat"/>
                <a:cs typeface="Montserrat"/>
                <a:sym typeface="Montserrat"/>
              </a:defRPr>
            </a:lvl2pPr>
            <a:lvl3pPr lvl="2" algn="ctr">
              <a:buNone/>
              <a:defRPr sz="800" b="1">
                <a:solidFill>
                  <a:schemeClr val="accent1"/>
                </a:solidFill>
                <a:latin typeface="Montserrat"/>
                <a:ea typeface="Montserrat"/>
                <a:cs typeface="Montserrat"/>
                <a:sym typeface="Montserrat"/>
              </a:defRPr>
            </a:lvl3pPr>
            <a:lvl4pPr lvl="3" algn="ctr">
              <a:buNone/>
              <a:defRPr sz="800" b="1">
                <a:solidFill>
                  <a:schemeClr val="accent1"/>
                </a:solidFill>
                <a:latin typeface="Montserrat"/>
                <a:ea typeface="Montserrat"/>
                <a:cs typeface="Montserrat"/>
                <a:sym typeface="Montserrat"/>
              </a:defRPr>
            </a:lvl4pPr>
            <a:lvl5pPr lvl="4" algn="ctr">
              <a:buNone/>
              <a:defRPr sz="800" b="1">
                <a:solidFill>
                  <a:schemeClr val="accent1"/>
                </a:solidFill>
                <a:latin typeface="Montserrat"/>
                <a:ea typeface="Montserrat"/>
                <a:cs typeface="Montserrat"/>
                <a:sym typeface="Montserrat"/>
              </a:defRPr>
            </a:lvl5pPr>
            <a:lvl6pPr lvl="5" algn="ctr">
              <a:buNone/>
              <a:defRPr sz="800" b="1">
                <a:solidFill>
                  <a:schemeClr val="accent1"/>
                </a:solidFill>
                <a:latin typeface="Montserrat"/>
                <a:ea typeface="Montserrat"/>
                <a:cs typeface="Montserrat"/>
                <a:sym typeface="Montserrat"/>
              </a:defRPr>
            </a:lvl6pPr>
            <a:lvl7pPr lvl="6" algn="ctr">
              <a:buNone/>
              <a:defRPr sz="800" b="1">
                <a:solidFill>
                  <a:schemeClr val="accent1"/>
                </a:solidFill>
                <a:latin typeface="Montserrat"/>
                <a:ea typeface="Montserrat"/>
                <a:cs typeface="Montserrat"/>
                <a:sym typeface="Montserrat"/>
              </a:defRPr>
            </a:lvl7pPr>
            <a:lvl8pPr lvl="7" algn="ctr">
              <a:buNone/>
              <a:defRPr sz="800" b="1">
                <a:solidFill>
                  <a:schemeClr val="accent1"/>
                </a:solidFill>
                <a:latin typeface="Montserrat"/>
                <a:ea typeface="Montserrat"/>
                <a:cs typeface="Montserrat"/>
                <a:sym typeface="Montserrat"/>
              </a:defRPr>
            </a:lvl8pPr>
            <a:lvl9pPr lvl="8" algn="ctr">
              <a:buNone/>
              <a:defRPr sz="800" b="1">
                <a:solidFill>
                  <a:schemeClr val="accent1"/>
                </a:solidFill>
                <a:latin typeface="Montserrat"/>
                <a:ea typeface="Montserrat"/>
                <a:cs typeface="Montserrat"/>
                <a:sym typeface="Montserrat"/>
              </a:defRPr>
            </a:lvl9pPr>
          </a:lstStyle>
          <a:p>
            <a:pPr marL="0" lvl="0" indent="0" algn="ct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6"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2052" name="Picture 4" descr="Global Initiative for Fiscal Transparency (GIFT) - INFF Colombia | Joint  SDG Fund"/>
          <p:cNvPicPr>
            <a:picLocks noChangeAspect="1" noChangeArrowheads="1"/>
          </p:cNvPicPr>
          <p:nvPr/>
        </p:nvPicPr>
        <p:blipFill rotWithShape="1">
          <a:blip r:embed="rId3">
            <a:extLst>
              <a:ext uri="{28A0092B-C50C-407E-A947-70E740481C1C}">
                <a14:useLocalDpi xmlns:a14="http://schemas.microsoft.com/office/drawing/2010/main" val="0"/>
              </a:ext>
            </a:extLst>
          </a:blip>
          <a:srcRect b="15415"/>
          <a:stretch/>
        </p:blipFill>
        <p:spPr bwMode="auto">
          <a:xfrm>
            <a:off x="507075" y="515389"/>
            <a:ext cx="8138161" cy="4139738"/>
          </a:xfrm>
          <a:prstGeom prst="rect">
            <a:avLst/>
          </a:prstGeom>
          <a:noFill/>
          <a:extLst>
            <a:ext uri="{909E8E84-426E-40DD-AFC4-6F175D3DCCD1}">
              <a14:hiddenFill xmlns:a14="http://schemas.microsoft.com/office/drawing/2010/main">
                <a:solidFill>
                  <a:srgbClr val="FFFFFF"/>
                </a:solidFill>
              </a14:hiddenFill>
            </a:ext>
          </a:extLst>
        </p:spPr>
      </p:pic>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a:t>
            </a:fld>
            <a:endParaRPr dirty="0"/>
          </a:p>
        </p:txBody>
      </p:sp>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10" name="Google Shape;58;p12"/>
          <p:cNvSpPr txBox="1">
            <a:spLocks/>
          </p:cNvSpPr>
          <p:nvPr/>
        </p:nvSpPr>
        <p:spPr>
          <a:xfrm>
            <a:off x="1060704" y="1629922"/>
            <a:ext cx="7022342" cy="1159800"/>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GT" sz="3000" dirty="0" smtClean="0">
                <a:solidFill>
                  <a:schemeClr val="bg1">
                    <a:lumMod val="95000"/>
                  </a:schemeClr>
                </a:solidFill>
              </a:rPr>
              <a:t>¿Cómo se integran los Objetivos de Desarrollo </a:t>
            </a:r>
            <a:r>
              <a:rPr lang="es-GT" sz="3000" dirty="0">
                <a:solidFill>
                  <a:schemeClr val="bg1">
                    <a:lumMod val="95000"/>
                  </a:schemeClr>
                </a:solidFill>
              </a:rPr>
              <a:t>S</a:t>
            </a:r>
            <a:r>
              <a:rPr lang="es-GT" sz="3000" dirty="0" smtClean="0">
                <a:solidFill>
                  <a:schemeClr val="bg1">
                    <a:lumMod val="95000"/>
                  </a:schemeClr>
                </a:solidFill>
              </a:rPr>
              <a:t>ostenible (ODS-ONU) en el </a:t>
            </a:r>
            <a:r>
              <a:rPr lang="es-GT" sz="3000" dirty="0" smtClean="0">
                <a:solidFill>
                  <a:srgbClr val="FFFF00"/>
                </a:solidFill>
              </a:rPr>
              <a:t>Plan de Desarrollo Municipal? </a:t>
            </a:r>
            <a:endParaRPr lang="es-GT" sz="3000" dirty="0">
              <a:solidFill>
                <a:srgbClr val="FFFF00"/>
              </a:solidFill>
            </a:endParaRPr>
          </a:p>
        </p:txBody>
      </p:sp>
      <p:sp>
        <p:nvSpPr>
          <p:cNvPr id="11" name="Google Shape;58;p12"/>
          <p:cNvSpPr txBox="1">
            <a:spLocks/>
          </p:cNvSpPr>
          <p:nvPr/>
        </p:nvSpPr>
        <p:spPr>
          <a:xfrm>
            <a:off x="4626988" y="3221984"/>
            <a:ext cx="3456058" cy="1159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2pPr>
            <a:lvl3pPr marR="0" lvl="2"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3pPr>
            <a:lvl4pPr marR="0" lvl="3"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4pPr>
            <a:lvl5pPr marR="0" lvl="4"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5pPr>
            <a:lvl6pPr marR="0" lvl="5"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6pPr>
            <a:lvl7pPr marR="0" lvl="6"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7pPr>
            <a:lvl8pPr marR="0" lvl="7"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8pPr>
            <a:lvl9pPr marR="0" lvl="8"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9pPr>
          </a:lstStyle>
          <a:p>
            <a:pPr algn="l"/>
            <a:r>
              <a:rPr lang="es-GT" sz="1500" dirty="0" smtClean="0">
                <a:solidFill>
                  <a:srgbClr val="FFFF00"/>
                </a:solidFill>
              </a:rPr>
              <a:t>DOCENTE:</a:t>
            </a:r>
          </a:p>
          <a:p>
            <a:pPr algn="l"/>
            <a:r>
              <a:rPr lang="es-GT" sz="1500" dirty="0" smtClean="0">
                <a:solidFill>
                  <a:schemeClr val="bg1"/>
                </a:solidFill>
              </a:rPr>
              <a:t>Lic. Juan Cástulo López X.</a:t>
            </a:r>
            <a:endParaRPr lang="es-GT" sz="1500" dirty="0">
              <a:solidFill>
                <a:schemeClr val="bg1"/>
              </a:solidFill>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chemeClr val="accent1">
                    <a:lumMod val="60000"/>
                    <a:lumOff val="40000"/>
                  </a:schemeClr>
                </a:solidFill>
                <a:latin typeface="Bookman Old Style" panose="02050604050505020204" pitchFamily="18" charset="0"/>
              </a:rPr>
              <a:t>Objetivo 7</a:t>
            </a:r>
          </a:p>
          <a:p>
            <a:pPr fontAlgn="base"/>
            <a:r>
              <a:rPr lang="es-ES" sz="1800" b="1" cap="all" dirty="0">
                <a:solidFill>
                  <a:schemeClr val="accent1">
                    <a:lumMod val="60000"/>
                    <a:lumOff val="40000"/>
                  </a:schemeClr>
                </a:solidFill>
                <a:latin typeface="Bookman Old Style" panose="02050604050505020204" pitchFamily="18" charset="0"/>
              </a:rPr>
              <a:t>ENERGÍA ASEQUIBLE Y NO CONTAMINANTE</a:t>
            </a:r>
          </a:p>
          <a:p>
            <a:pPr lvl="0" algn="just">
              <a:spcBef>
                <a:spcPts val="600"/>
              </a:spcBef>
              <a:buClr>
                <a:schemeClr val="dk1"/>
              </a:buClr>
              <a:buSzPts val="1100"/>
            </a:pPr>
            <a:r>
              <a:rPr lang="es-ES" dirty="0">
                <a:solidFill>
                  <a:schemeClr val="accent5">
                    <a:lumMod val="50000"/>
                  </a:schemeClr>
                </a:solidFill>
                <a:latin typeface="Bookman Old Style" panose="02050604050505020204" pitchFamily="18" charset="0"/>
                <a:ea typeface="Droid Serif"/>
                <a:cs typeface="Droid Serif"/>
                <a:sym typeface="Droid Serif"/>
              </a:rPr>
              <a:t>Para alcanzar el ODS 7 para 2030, es necesario invertir en fuentes de energía limpia, como la solar, eólica y termal y mejorar la productividad energética.  </a:t>
            </a:r>
          </a:p>
          <a:p>
            <a:pPr lvl="0" algn="just">
              <a:spcBef>
                <a:spcPts val="600"/>
              </a:spcBef>
              <a:buClr>
                <a:schemeClr val="dk1"/>
              </a:buClr>
              <a:buSzPts val="1100"/>
            </a:pPr>
            <a:r>
              <a:rPr lang="es-ES" dirty="0">
                <a:solidFill>
                  <a:schemeClr val="accent5">
                    <a:lumMod val="50000"/>
                  </a:schemeClr>
                </a:solidFill>
                <a:latin typeface="Bookman Old Style" panose="02050604050505020204" pitchFamily="18" charset="0"/>
                <a:ea typeface="Droid Serif"/>
                <a:cs typeface="Droid Serif"/>
                <a:sym typeface="Droid Serif"/>
              </a:rPr>
              <a:t>Expandir la infraestructura y mejorar la tecnología para contar con energía limpia en todos los países en desarrollo, es un objetivo crucial que puede estimular el crecimiento y a la vez ayudar al medio </a:t>
            </a:r>
            <a:r>
              <a:rPr lang="es-ES" dirty="0" smtClean="0">
                <a:solidFill>
                  <a:schemeClr val="accent5">
                    <a:lumMod val="50000"/>
                  </a:schemeClr>
                </a:solidFill>
                <a:latin typeface="Bookman Old Style" panose="02050604050505020204" pitchFamily="18" charset="0"/>
                <a:ea typeface="Droid Serif"/>
                <a:cs typeface="Droid Serif"/>
                <a:sym typeface="Droid Serif"/>
              </a:rPr>
              <a:t>ambiente.</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8194" name="Picture 2" descr="ODS 7: Energía más limpia y asequible | Escandinava de Electricid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6837" y="2745670"/>
            <a:ext cx="2877374" cy="1917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02931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C00000"/>
                </a:solidFill>
              </a:rPr>
              <a:t>Objetivo 8</a:t>
            </a:r>
          </a:p>
          <a:p>
            <a:pPr fontAlgn="base"/>
            <a:r>
              <a:rPr lang="es-ES" sz="1800" b="1" cap="all" dirty="0">
                <a:solidFill>
                  <a:srgbClr val="C00000"/>
                </a:solidFill>
              </a:rPr>
              <a:t>TRABAJO DECENTE Y CRECIMIENTO ECONÓMICO</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Los Objetivos de Desarrollo Sostenible apuntan a estimular el crecimiento económico sostenible mediante el aumento de los niveles de productividad y la innovación tecnológica. Fomentar políticas que estimulen el espíritu empresarial y la creación de empleo es crucial para este fin, así como también las medidas eficaces para erradicar el trabajo forzoso, la esclavitud y el tráfico humano. Con estas metas en consideración, el objetivo es lograr empleo pleno y productivo y un trabajo decente para todos los hombres y mujeres para 2030.</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9218" name="Picture 2" descr="ODS 8: Trabajo decente y crecimiento económic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9997" y="2758370"/>
            <a:ext cx="2468262" cy="1917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65870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chemeClr val="accent2">
                    <a:lumMod val="75000"/>
                  </a:schemeClr>
                </a:solidFill>
                <a:latin typeface="Bookman Old Style" panose="02050604050505020204" pitchFamily="18" charset="0"/>
              </a:rPr>
              <a:t>Objetivo 9</a:t>
            </a:r>
          </a:p>
          <a:p>
            <a:pPr fontAlgn="base"/>
            <a:r>
              <a:rPr lang="es-ES" sz="1800" b="1" dirty="0">
                <a:solidFill>
                  <a:schemeClr val="accent2">
                    <a:lumMod val="75000"/>
                  </a:schemeClr>
                </a:solidFill>
                <a:latin typeface="Bookman Old Style" panose="02050604050505020204" pitchFamily="18" charset="0"/>
              </a:rPr>
              <a:t>INDUSTRIA, INNOVACIÓN E </a:t>
            </a:r>
            <a:r>
              <a:rPr lang="es-ES" sz="1800" b="1" dirty="0" smtClean="0">
                <a:solidFill>
                  <a:schemeClr val="accent2">
                    <a:lumMod val="75000"/>
                  </a:schemeClr>
                </a:solidFill>
                <a:latin typeface="Bookman Old Style" panose="02050604050505020204" pitchFamily="18" charset="0"/>
              </a:rPr>
              <a:t>INFRAESTRUCTURA</a:t>
            </a:r>
          </a:p>
          <a:p>
            <a:pPr algn="just" fontAlgn="base"/>
            <a:r>
              <a:rPr lang="es-ES" dirty="0">
                <a:solidFill>
                  <a:schemeClr val="accent5">
                    <a:lumMod val="50000"/>
                  </a:schemeClr>
                </a:solidFill>
                <a:latin typeface="Bookman Old Style" panose="02050604050505020204" pitchFamily="18" charset="0"/>
                <a:ea typeface="Droid Serif"/>
                <a:cs typeface="Droid Serif"/>
                <a:sym typeface="Droid Serif"/>
              </a:rPr>
              <a:t>La inversión en infraestructura y la innovación son motores fundamentales del crecimiento y el desarrollo económico. Con más de la mitad de la población mundial viviendo en ciudades, el transporte masivo y la energía renovable son cada vez más importantes, así como también el crecimiento de nuevas industrias y de las tecnologías de la información y las comunicaciones.</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0242" name="Picture 2" descr="Qué hace BBVA en pro de la industria e infraestructura sostenible y la  innovació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1798" y="2611509"/>
            <a:ext cx="3338736" cy="2051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648479"/>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FF05F3"/>
                </a:solidFill>
                <a:latin typeface="Bookman Old Style" panose="02050604050505020204" pitchFamily="18" charset="0"/>
              </a:rPr>
              <a:t>Objetivo 10</a:t>
            </a:r>
          </a:p>
          <a:p>
            <a:pPr fontAlgn="base"/>
            <a:r>
              <a:rPr lang="es-ES" sz="1800" b="1" dirty="0">
                <a:solidFill>
                  <a:srgbClr val="FF05F3"/>
                </a:solidFill>
                <a:latin typeface="Bookman Old Style" panose="02050604050505020204" pitchFamily="18" charset="0"/>
              </a:rPr>
              <a:t>REDUCCIÓN DE LAS </a:t>
            </a:r>
            <a:r>
              <a:rPr lang="es-ES" sz="1800" b="1" dirty="0" smtClean="0">
                <a:solidFill>
                  <a:srgbClr val="FF05F3"/>
                </a:solidFill>
                <a:latin typeface="Bookman Old Style" panose="02050604050505020204" pitchFamily="18" charset="0"/>
              </a:rPr>
              <a:t>DESIGUALDADES</a:t>
            </a:r>
          </a:p>
          <a:p>
            <a:pPr algn="just" fontAlgn="base"/>
            <a:r>
              <a:rPr lang="es-ES" dirty="0">
                <a:solidFill>
                  <a:schemeClr val="accent5">
                    <a:lumMod val="50000"/>
                  </a:schemeClr>
                </a:solidFill>
                <a:latin typeface="Bookman Old Style" panose="02050604050505020204" pitchFamily="18" charset="0"/>
                <a:ea typeface="Droid Serif"/>
                <a:cs typeface="Droid Serif"/>
                <a:sym typeface="Droid Serif"/>
              </a:rPr>
              <a:t>La desigualad de ingresos es un problema mundial que requiere soluciones globales. Estas incluyen mejorar la regulación y el control de los mercados y las instituciones financieras y fomentar la asistencia para el desarrollo y la inversión extranjera directa para las regiones que más lo necesiten. Otro factor clave para salvar esta distancia es facilitar la migración y la movilidad segura de las personas.</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1266" name="Picture 2" descr="Inst.Derechos Humanos y Desarrollo IDHDES- USMP on Twitter: &quot;Objetivos de Desarrollo  Sostenible #10 Las desigualdades nos alejan de las personas y nos encierran  en una burbuja de apariencias. Se inclusivo! #IdhdesUSMP #AmaLoQueHaces #"/>
          <p:cNvPicPr>
            <a:picLocks noChangeAspect="1" noChangeArrowheads="1"/>
          </p:cNvPicPr>
          <p:nvPr/>
        </p:nvPicPr>
        <p:blipFill rotWithShape="1">
          <a:blip r:embed="rId5">
            <a:extLst>
              <a:ext uri="{28A0092B-C50C-407E-A947-70E740481C1C}">
                <a14:useLocalDpi xmlns:a14="http://schemas.microsoft.com/office/drawing/2010/main" val="0"/>
              </a:ext>
            </a:extLst>
          </a:blip>
          <a:srcRect t="16975" b="25857"/>
          <a:stretch/>
        </p:blipFill>
        <p:spPr bwMode="auto">
          <a:xfrm>
            <a:off x="4022178" y="2650067"/>
            <a:ext cx="3521849" cy="2013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82056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FFC000"/>
                </a:solidFill>
                <a:latin typeface="Bookman Old Style" panose="02050604050505020204" pitchFamily="18" charset="0"/>
              </a:rPr>
              <a:t>Objetivo 11</a:t>
            </a:r>
          </a:p>
          <a:p>
            <a:pPr fontAlgn="base"/>
            <a:r>
              <a:rPr lang="es-ES" sz="1800" b="1" dirty="0">
                <a:solidFill>
                  <a:srgbClr val="FFC000"/>
                </a:solidFill>
                <a:latin typeface="Bookman Old Style" panose="02050604050505020204" pitchFamily="18" charset="0"/>
              </a:rPr>
              <a:t>CIUDADES Y COMUNIDADES </a:t>
            </a:r>
            <a:r>
              <a:rPr lang="es-ES" sz="1800" b="1" dirty="0" smtClean="0">
                <a:solidFill>
                  <a:srgbClr val="FFC000"/>
                </a:solidFill>
                <a:latin typeface="Bookman Old Style" panose="02050604050505020204" pitchFamily="18" charset="0"/>
              </a:rPr>
              <a:t>SOSTENIBLES</a:t>
            </a:r>
          </a:p>
          <a:p>
            <a:pPr algn="just" fontAlgn="base"/>
            <a:r>
              <a:rPr lang="es-ES" dirty="0">
                <a:solidFill>
                  <a:schemeClr val="accent5">
                    <a:lumMod val="50000"/>
                  </a:schemeClr>
                </a:solidFill>
                <a:latin typeface="Bookman Old Style" panose="02050604050505020204" pitchFamily="18" charset="0"/>
                <a:ea typeface="Droid Serif"/>
                <a:cs typeface="Droid Serif"/>
                <a:sym typeface="Droid Serif"/>
              </a:rPr>
              <a:t>Mejorar la seguridad y la sostenibilidad de las ciudades implica garantizar el acceso a viviendas seguras y asequibles y el mejoramiento de los asentamientos marginales. También incluye realizar inversiones en transporte público, crear áreas públicas verdes y mejorar la planificación y gestión urbana de manera que sea participativa e inclusiva.</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2292" name="Picture 4" descr="Objetivo 11: Ciudades y comunidades sostenibles | Sustainable Development  Goals Fu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6679" y="2485277"/>
            <a:ext cx="3640253" cy="218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36715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C89800"/>
                </a:solidFill>
                <a:latin typeface="Bookman Old Style" panose="02050604050505020204" pitchFamily="18" charset="0"/>
              </a:rPr>
              <a:t>Objetivo 12</a:t>
            </a:r>
          </a:p>
          <a:p>
            <a:pPr fontAlgn="base"/>
            <a:r>
              <a:rPr lang="es-ES" sz="1800" b="1" dirty="0">
                <a:solidFill>
                  <a:srgbClr val="C89800"/>
                </a:solidFill>
                <a:latin typeface="Bookman Old Style" panose="02050604050505020204" pitchFamily="18" charset="0"/>
              </a:rPr>
              <a:t>PRODUCCIÓN Y CONSUMO </a:t>
            </a:r>
            <a:r>
              <a:rPr lang="es-ES" sz="1800" b="1" dirty="0" smtClean="0">
                <a:solidFill>
                  <a:srgbClr val="C89800"/>
                </a:solidFill>
                <a:latin typeface="Bookman Old Style" panose="02050604050505020204" pitchFamily="18" charset="0"/>
              </a:rPr>
              <a:t>RESPONSABLES</a:t>
            </a:r>
          </a:p>
          <a:p>
            <a:pPr algn="just" fontAlgn="base"/>
            <a:r>
              <a:rPr lang="es-ES" dirty="0">
                <a:solidFill>
                  <a:schemeClr val="accent5">
                    <a:lumMod val="50000"/>
                  </a:schemeClr>
                </a:solidFill>
                <a:latin typeface="Bookman Old Style" panose="02050604050505020204" pitchFamily="18" charset="0"/>
                <a:ea typeface="Droid Serif"/>
                <a:cs typeface="Droid Serif"/>
                <a:sym typeface="Droid Serif"/>
              </a:rPr>
              <a:t>La gestión eficiente de los recursos naturales compartidos y la forma en que se eliminan los desechos tóxicos y los contaminantes son vitales para lograr este objetivo. También es importante instar a las industrias, los negocios y los consumidores a reciclar y reducir los desechos, como asimismo apoyar a los países en desarrollo a avanzar hacia patrones sostenibles de consumo para 2030.</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3314" name="Picture 2" descr="Untitl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0708" y="2571894"/>
            <a:ext cx="2706158" cy="209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570433"/>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B050"/>
                </a:solidFill>
                <a:latin typeface="Bookman Old Style" panose="02050604050505020204" pitchFamily="18" charset="0"/>
              </a:rPr>
              <a:t>Objetivo 13</a:t>
            </a:r>
          </a:p>
          <a:p>
            <a:pPr fontAlgn="base"/>
            <a:r>
              <a:rPr lang="es-ES" sz="1800" b="1" dirty="0">
                <a:solidFill>
                  <a:srgbClr val="00B050"/>
                </a:solidFill>
                <a:latin typeface="Bookman Old Style" panose="02050604050505020204" pitchFamily="18" charset="0"/>
              </a:rPr>
              <a:t>ACCIÓN POR EL </a:t>
            </a:r>
            <a:r>
              <a:rPr lang="es-ES" sz="1800" b="1" dirty="0" smtClean="0">
                <a:solidFill>
                  <a:srgbClr val="00B050"/>
                </a:solidFill>
                <a:latin typeface="Bookman Old Style" panose="02050604050505020204" pitchFamily="18" charset="0"/>
              </a:rPr>
              <a:t>CLIMA</a:t>
            </a:r>
          </a:p>
          <a:p>
            <a:pPr algn="just" fontAlgn="base"/>
            <a:r>
              <a:rPr lang="es-ES" sz="1200" dirty="0">
                <a:solidFill>
                  <a:schemeClr val="accent5">
                    <a:lumMod val="50000"/>
                  </a:schemeClr>
                </a:solidFill>
                <a:latin typeface="Bookman Old Style" panose="02050604050505020204" pitchFamily="18" charset="0"/>
                <a:ea typeface="Droid Serif"/>
                <a:cs typeface="Droid Serif"/>
                <a:sym typeface="Droid Serif"/>
              </a:rPr>
              <a:t>Apoyar a las regiones más vulnerables </a:t>
            </a:r>
            <a:r>
              <a:rPr lang="es-ES" sz="1200" dirty="0" smtClean="0">
                <a:solidFill>
                  <a:schemeClr val="accent5">
                    <a:lumMod val="50000"/>
                  </a:schemeClr>
                </a:solidFill>
                <a:latin typeface="Bookman Old Style" panose="02050604050505020204" pitchFamily="18" charset="0"/>
                <a:ea typeface="Droid Serif"/>
                <a:cs typeface="Droid Serif"/>
                <a:sym typeface="Droid Serif"/>
              </a:rPr>
              <a:t>contribuirá </a:t>
            </a:r>
            <a:r>
              <a:rPr lang="es-ES" sz="1200" dirty="0">
                <a:solidFill>
                  <a:schemeClr val="accent5">
                    <a:lumMod val="50000"/>
                  </a:schemeClr>
                </a:solidFill>
                <a:latin typeface="Bookman Old Style" panose="02050604050505020204" pitchFamily="18" charset="0"/>
                <a:ea typeface="Droid Serif"/>
                <a:cs typeface="Droid Serif"/>
                <a:sym typeface="Droid Serif"/>
              </a:rPr>
              <a:t>directamente no solo al Objetivo 13 sino </a:t>
            </a:r>
            <a:r>
              <a:rPr lang="es-ES" sz="1200" dirty="0" smtClean="0">
                <a:solidFill>
                  <a:schemeClr val="accent5">
                    <a:lumMod val="50000"/>
                  </a:schemeClr>
                </a:solidFill>
                <a:latin typeface="Bookman Old Style" panose="02050604050505020204" pitchFamily="18" charset="0"/>
                <a:ea typeface="Droid Serif"/>
                <a:cs typeface="Droid Serif"/>
                <a:sym typeface="Droid Serif"/>
              </a:rPr>
              <a:t>también </a:t>
            </a:r>
            <a:r>
              <a:rPr lang="es-ES" sz="1200" dirty="0">
                <a:solidFill>
                  <a:schemeClr val="accent5">
                    <a:lumMod val="50000"/>
                  </a:schemeClr>
                </a:solidFill>
                <a:latin typeface="Bookman Old Style" panose="02050604050505020204" pitchFamily="18" charset="0"/>
                <a:ea typeface="Droid Serif"/>
                <a:cs typeface="Droid Serif"/>
                <a:sym typeface="Droid Serif"/>
              </a:rPr>
              <a:t>a otros Objetivos de Desarrollo Sostenible. Estas acciones deben ir de la mano con los esfuerzos destinados a integrar las medidas de reducción del riesgo de desastres en las políticas y estrategias nacionales. Con voluntad política y un amplio abanico de medidas tecnológicas, aún es posible limitar el aumento de la temperatura media global a dos grados Celsius por encima de los niveles pre-industriales, apuntando a 1,5 °C. Para lograrlo, se requieren acciones colectivas urgentes.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4338" name="Picture 2" descr="ODS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553" y="2675835"/>
            <a:ext cx="3392179" cy="1987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90813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B0F0"/>
                </a:solidFill>
                <a:latin typeface="Bookman Old Style" panose="02050604050505020204" pitchFamily="18" charset="0"/>
              </a:rPr>
              <a:t>Objetivo 14</a:t>
            </a:r>
          </a:p>
          <a:p>
            <a:pPr fontAlgn="base"/>
            <a:r>
              <a:rPr lang="es-ES" sz="1800" b="1" dirty="0">
                <a:solidFill>
                  <a:srgbClr val="00B0F0"/>
                </a:solidFill>
                <a:latin typeface="Bookman Old Style" panose="02050604050505020204" pitchFamily="18" charset="0"/>
              </a:rPr>
              <a:t>VIDA </a:t>
            </a:r>
            <a:r>
              <a:rPr lang="es-ES" sz="1800" b="1" dirty="0" smtClean="0">
                <a:solidFill>
                  <a:srgbClr val="00B0F0"/>
                </a:solidFill>
                <a:latin typeface="Bookman Old Style" panose="02050604050505020204" pitchFamily="18" charset="0"/>
              </a:rPr>
              <a:t>SUBMARINA</a:t>
            </a:r>
          </a:p>
          <a:p>
            <a:pPr algn="just" fontAlgn="base"/>
            <a:r>
              <a:rPr lang="es-ES" sz="1200" dirty="0">
                <a:solidFill>
                  <a:schemeClr val="accent5">
                    <a:lumMod val="50000"/>
                  </a:schemeClr>
                </a:solidFill>
                <a:latin typeface="Bookman Old Style" panose="02050604050505020204" pitchFamily="18" charset="0"/>
                <a:ea typeface="Droid Serif"/>
                <a:cs typeface="Droid Serif"/>
                <a:sym typeface="Droid Serif"/>
              </a:rPr>
              <a:t>Los Objetivos de Desarrollo Sostenible generan un marco para ordenar y proteger de manera sostenible los ecosistemas marinos y costeros de la contaminación terrestre, así como para abordar los impactos de la acidificación de los océanos. Mejorar la conservación y el uso sostenible de los recursos oceánicos a través del derecho internacional también ayudará a mitigar algunos de los retos que enfrentan los océanos.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5362" name="Picture 2" descr="ODS 14: vida submarina | Ayuda en Acció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0470" y="2854794"/>
            <a:ext cx="4408574" cy="180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77477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B050"/>
                </a:solidFill>
                <a:latin typeface="Bookman Old Style" panose="02050604050505020204" pitchFamily="18" charset="0"/>
              </a:rPr>
              <a:t>Objetivo 15</a:t>
            </a:r>
          </a:p>
          <a:p>
            <a:pPr fontAlgn="base"/>
            <a:r>
              <a:rPr lang="es-ES" sz="1800" b="1" dirty="0">
                <a:solidFill>
                  <a:srgbClr val="00B050"/>
                </a:solidFill>
                <a:latin typeface="Bookman Old Style" panose="02050604050505020204" pitchFamily="18" charset="0"/>
              </a:rPr>
              <a:t>VIDA DE ECOSISTEMAS </a:t>
            </a:r>
            <a:r>
              <a:rPr lang="es-ES" sz="1800" b="1" dirty="0" smtClean="0">
                <a:solidFill>
                  <a:srgbClr val="00B050"/>
                </a:solidFill>
                <a:latin typeface="Bookman Old Style" panose="02050604050505020204" pitchFamily="18" charset="0"/>
              </a:rPr>
              <a:t>TERRESTRES</a:t>
            </a:r>
          </a:p>
          <a:p>
            <a:pPr algn="just" fontAlgn="base"/>
            <a:r>
              <a:rPr lang="es-ES" dirty="0">
                <a:solidFill>
                  <a:schemeClr val="accent5">
                    <a:lumMod val="50000"/>
                  </a:schemeClr>
                </a:solidFill>
                <a:latin typeface="Bookman Old Style" panose="02050604050505020204" pitchFamily="18" charset="0"/>
                <a:ea typeface="Droid Serif"/>
                <a:cs typeface="Droid Serif"/>
                <a:sym typeface="Droid Serif"/>
              </a:rPr>
              <a:t>Se deben tomar medidas urgentes para reducir la pérdida de hábitats naturales y biodiversidad que forman parte de nuestro patrimonio común y apoyar la seguridad alimentaria y del agua a nivel mundial, la mitigación y adaptación al cambio climático, la paz y la seguridad.</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6386" name="Picture 2" descr="Objetivo Desarrollo Sostenible 15: Vida de ecosistemas terrestr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1867" y="2433885"/>
            <a:ext cx="3344333" cy="2229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815204"/>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70C0"/>
                </a:solidFill>
                <a:latin typeface="Bookman Old Style" panose="02050604050505020204" pitchFamily="18" charset="0"/>
              </a:rPr>
              <a:t>Objetivo 16</a:t>
            </a:r>
          </a:p>
          <a:p>
            <a:pPr fontAlgn="base"/>
            <a:r>
              <a:rPr lang="es-ES" sz="1800" b="1" dirty="0">
                <a:solidFill>
                  <a:srgbClr val="0070C0"/>
                </a:solidFill>
                <a:latin typeface="Bookman Old Style" panose="02050604050505020204" pitchFamily="18" charset="0"/>
              </a:rPr>
              <a:t>PAZ, JUSTICIA E INSTITUCIONES </a:t>
            </a:r>
            <a:r>
              <a:rPr lang="es-ES" sz="1800" b="1" dirty="0" smtClean="0">
                <a:solidFill>
                  <a:srgbClr val="0070C0"/>
                </a:solidFill>
                <a:latin typeface="Bookman Old Style" panose="02050604050505020204" pitchFamily="18" charset="0"/>
              </a:rPr>
              <a:t>SÓLIDAS</a:t>
            </a:r>
          </a:p>
          <a:p>
            <a:pPr algn="just" fontAlgn="base"/>
            <a:r>
              <a:rPr lang="es-ES" sz="1200" dirty="0" smtClean="0">
                <a:solidFill>
                  <a:schemeClr val="accent5">
                    <a:lumMod val="50000"/>
                  </a:schemeClr>
                </a:solidFill>
                <a:latin typeface="Bookman Old Style" panose="02050604050505020204" pitchFamily="18" charset="0"/>
                <a:ea typeface="Droid Serif"/>
                <a:cs typeface="Droid Serif"/>
                <a:sym typeface="Droid Serif"/>
              </a:rPr>
              <a:t>Los </a:t>
            </a:r>
            <a:r>
              <a:rPr lang="es-ES" sz="1200" dirty="0">
                <a:solidFill>
                  <a:schemeClr val="accent5">
                    <a:lumMod val="50000"/>
                  </a:schemeClr>
                </a:solidFill>
                <a:latin typeface="Bookman Old Style" panose="02050604050505020204" pitchFamily="18" charset="0"/>
                <a:ea typeface="Droid Serif"/>
                <a:cs typeface="Droid Serif"/>
                <a:sym typeface="Droid Serif"/>
              </a:rPr>
              <a:t>Objetivos de Desarrollo Sostenible buscan reducir sustancialmente todas las formas de violencia y trabajan con los gobiernos y las comunidades para encontrar soluciones duraderas a los conflictos e inseguridad. El fortalecimiento del Estado de derecho y la promoción de los derechos humanos es fundamental en este proceso, así como la reducción del flujo de armas ilícitas y la consolidación de la participación de los países en desarrollo en las instituciones de gobernabilidad mundial.</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7410" name="Picture 2" descr="Objetivo de Desarrollo Sostenible 16 - Wikipedia, la enciclopedia lib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3286" y="2495549"/>
            <a:ext cx="2173114" cy="217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04899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435" y="1055908"/>
            <a:ext cx="7159702"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s-GT" sz="1800" b="1" dirty="0" smtClean="0">
                <a:solidFill>
                  <a:srgbClr val="FF0000"/>
                </a:solidFill>
                <a:latin typeface="Bookman Old Style" panose="02050604050505020204" pitchFamily="18" charset="0"/>
                <a:ea typeface="Droid Serif"/>
                <a:cs typeface="Droid Serif"/>
                <a:sym typeface="Droid Serif"/>
              </a:rPr>
              <a:t>¿Qué son los OBJETIVOS DE DESARROLLO SOSTENIBLE?</a:t>
            </a:r>
            <a:endParaRPr sz="1800" dirty="0">
              <a:solidFill>
                <a:srgbClr val="FF0000"/>
              </a:solidFill>
              <a:latin typeface="Bookman Old Style" panose="02050604050505020204" pitchFamily="18" charset="0"/>
              <a:ea typeface="Droid Serif"/>
              <a:cs typeface="Droid Serif"/>
              <a:sym typeface="Droid Serif"/>
            </a:endParaRPr>
          </a:p>
          <a:p>
            <a:pPr lvl="0" algn="just">
              <a:spcBef>
                <a:spcPts val="600"/>
              </a:spcBef>
              <a:buClr>
                <a:schemeClr val="dk1"/>
              </a:buClr>
              <a:buSzPts val="1100"/>
            </a:pPr>
            <a:endParaRPr lang="es-ES" sz="1200" dirty="0" smtClean="0">
              <a:solidFill>
                <a:schemeClr val="accent6">
                  <a:lumMod val="50000"/>
                </a:schemeClr>
              </a:solidFill>
              <a:latin typeface="Bookman Old Style" panose="02050604050505020204" pitchFamily="18" charset="0"/>
            </a:endParaRPr>
          </a:p>
          <a:p>
            <a:pPr lvl="0" algn="just">
              <a:spcBef>
                <a:spcPts val="600"/>
              </a:spcBef>
              <a:buClr>
                <a:schemeClr val="dk1"/>
              </a:buClr>
              <a:buSzPts val="1100"/>
            </a:pPr>
            <a:r>
              <a:rPr lang="es-ES" sz="1200" dirty="0">
                <a:solidFill>
                  <a:schemeClr val="accent6">
                    <a:lumMod val="50000"/>
                  </a:schemeClr>
                </a:solidFill>
                <a:latin typeface="Bookman Old Style" panose="02050604050505020204" pitchFamily="18" charset="0"/>
              </a:rPr>
              <a:t>Los Objetivos de Desarrollo Sostenible (ODS) son un conjunto de objetivos, metas e </a:t>
            </a:r>
            <a:r>
              <a:rPr lang="es-ES" sz="1200" dirty="0" smtClean="0">
                <a:solidFill>
                  <a:schemeClr val="accent6">
                    <a:lumMod val="50000"/>
                  </a:schemeClr>
                </a:solidFill>
                <a:latin typeface="Bookman Old Style" panose="02050604050505020204" pitchFamily="18" charset="0"/>
              </a:rPr>
              <a:t>indicadores universales </a:t>
            </a:r>
            <a:r>
              <a:rPr lang="es-ES" sz="1200" dirty="0">
                <a:solidFill>
                  <a:schemeClr val="accent6">
                    <a:lumMod val="50000"/>
                  </a:schemeClr>
                </a:solidFill>
                <a:latin typeface="Bookman Old Style" panose="02050604050505020204" pitchFamily="18" charset="0"/>
              </a:rPr>
              <a:t>que los Estados miembros de la ONU se han comprometido a utilizar para enmarcar </a:t>
            </a:r>
            <a:r>
              <a:rPr lang="es-ES" sz="1200" dirty="0" smtClean="0">
                <a:solidFill>
                  <a:schemeClr val="accent6">
                    <a:lumMod val="50000"/>
                  </a:schemeClr>
                </a:solidFill>
                <a:latin typeface="Bookman Old Style" panose="02050604050505020204" pitchFamily="18" charset="0"/>
              </a:rPr>
              <a:t>las políticas </a:t>
            </a:r>
            <a:r>
              <a:rPr lang="es-ES" sz="1200" dirty="0">
                <a:solidFill>
                  <a:schemeClr val="accent6">
                    <a:lumMod val="50000"/>
                  </a:schemeClr>
                </a:solidFill>
                <a:latin typeface="Bookman Old Style" panose="02050604050505020204" pitchFamily="18" charset="0"/>
              </a:rPr>
              <a:t>nacionales e internacionales de desarrollo durante los próximos 15 años. </a:t>
            </a:r>
            <a:endParaRPr lang="es-ES" sz="1200" dirty="0" smtClean="0">
              <a:solidFill>
                <a:schemeClr val="accent6">
                  <a:lumMod val="50000"/>
                </a:schemeClr>
              </a:solidFill>
              <a:latin typeface="Bookman Old Style" panose="02050604050505020204" pitchFamily="18" charset="0"/>
            </a:endParaRPr>
          </a:p>
          <a:p>
            <a:pPr lvl="0" algn="just">
              <a:spcBef>
                <a:spcPts val="600"/>
              </a:spcBef>
              <a:buClr>
                <a:schemeClr val="dk1"/>
              </a:buClr>
              <a:buSzPts val="1100"/>
            </a:pPr>
            <a:r>
              <a:rPr lang="es-ES" sz="1200" dirty="0">
                <a:solidFill>
                  <a:schemeClr val="accent6">
                    <a:lumMod val="50000"/>
                  </a:schemeClr>
                </a:solidFill>
                <a:latin typeface="Bookman Old Style" panose="02050604050505020204" pitchFamily="18" charset="0"/>
              </a:rPr>
              <a:t>El Estado de Guatemala suscribió́ oficialmente la Agenda 2030 de los Objetivos de Desarrollo Sostenible (ODS) en el marco de la Asamblea General de la Organización de Naciones Unidas en septiembre de 2015 en su sede de en Nueva York.</a:t>
            </a:r>
            <a:endParaRPr lang="es-ES" sz="1200" dirty="0" smtClean="0">
              <a:solidFill>
                <a:schemeClr val="accent6">
                  <a:lumMod val="50000"/>
                </a:schemeClr>
              </a:solidFill>
              <a:latin typeface="Bookman Old Style" panose="02050604050505020204" pitchFamily="18" charset="0"/>
            </a:endParaRPr>
          </a:p>
          <a:p>
            <a:pPr lvl="0" algn="just">
              <a:spcBef>
                <a:spcPts val="600"/>
              </a:spcBef>
              <a:buClr>
                <a:schemeClr val="dk1"/>
              </a:buClr>
              <a:buSzPts val="1100"/>
            </a:pP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spTree>
    <p:extLst>
      <p:ext uri="{BB962C8B-B14F-4D97-AF65-F5344CB8AC3E}">
        <p14:creationId xmlns:p14="http://schemas.microsoft.com/office/powerpoint/2010/main" val="559170963"/>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57519"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70C0"/>
                </a:solidFill>
                <a:latin typeface="Bookman Old Style" panose="02050604050505020204" pitchFamily="18" charset="0"/>
              </a:rPr>
              <a:t>Objetivo 17</a:t>
            </a:r>
          </a:p>
          <a:p>
            <a:pPr fontAlgn="base"/>
            <a:r>
              <a:rPr lang="es-ES" sz="1800" b="1" dirty="0">
                <a:solidFill>
                  <a:srgbClr val="0070C0"/>
                </a:solidFill>
                <a:latin typeface="Bookman Old Style" panose="02050604050505020204" pitchFamily="18" charset="0"/>
              </a:rPr>
              <a:t>ALIANZA PARA LOGRAR LOS </a:t>
            </a:r>
            <a:r>
              <a:rPr lang="es-ES" sz="1800" b="1" dirty="0" smtClean="0">
                <a:solidFill>
                  <a:srgbClr val="0070C0"/>
                </a:solidFill>
                <a:latin typeface="Bookman Old Style" panose="02050604050505020204" pitchFamily="18" charset="0"/>
              </a:rPr>
              <a:t>OBJETIVOS</a:t>
            </a:r>
          </a:p>
          <a:p>
            <a:pPr algn="just" fontAlgn="base"/>
            <a:r>
              <a:rPr lang="es-ES" sz="1200" dirty="0">
                <a:solidFill>
                  <a:schemeClr val="accent5">
                    <a:lumMod val="50000"/>
                  </a:schemeClr>
                </a:solidFill>
                <a:latin typeface="Bookman Old Style" panose="02050604050505020204" pitchFamily="18" charset="0"/>
                <a:ea typeface="Droid Serif"/>
                <a:cs typeface="Droid Serif"/>
                <a:sym typeface="Droid Serif"/>
              </a:rPr>
              <a:t>La finalidad de los objetivos es mejorar la cooperación Norte-Sur y Sur-Sur, apoyando los planes nacionales en el cumplimiento de todas las metas. Promover el comercio internacional y ayudar a los países en desarrollo para que aumenten sus exportaciones, forma parte del desafío de lograr un sistema de comercio universal equitativo y basado en reglas que sea justo, abierto y beneficie a todos.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8434" name="Picture 2" descr="Objetivo de Desarrollo Sostenible 17 - Wikipedia, la enciclopedia lib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8367" y="2315054"/>
            <a:ext cx="2348386" cy="2348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959598"/>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57519" y="88867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70C0"/>
                </a:solidFill>
                <a:latin typeface="Bookman Old Style" panose="02050604050505020204" pitchFamily="18" charset="0"/>
              </a:rPr>
              <a:t>Objetivo 17</a:t>
            </a:r>
          </a:p>
          <a:p>
            <a:pPr fontAlgn="base"/>
            <a:r>
              <a:rPr lang="es-ES" sz="1800" b="1" dirty="0">
                <a:solidFill>
                  <a:srgbClr val="0070C0"/>
                </a:solidFill>
                <a:latin typeface="Bookman Old Style" panose="02050604050505020204" pitchFamily="18" charset="0"/>
              </a:rPr>
              <a:t>ALIANZA PARA LOGRAR LOS </a:t>
            </a:r>
            <a:r>
              <a:rPr lang="es-ES" sz="1800" b="1" dirty="0" smtClean="0">
                <a:solidFill>
                  <a:srgbClr val="0070C0"/>
                </a:solidFill>
                <a:latin typeface="Bookman Old Style" panose="02050604050505020204" pitchFamily="18" charset="0"/>
              </a:rPr>
              <a:t>OBJETIVOS</a:t>
            </a:r>
          </a:p>
          <a:p>
            <a:pPr algn="just" fontAlgn="base"/>
            <a:r>
              <a:rPr lang="es-ES" sz="1200" dirty="0">
                <a:solidFill>
                  <a:schemeClr val="accent5">
                    <a:lumMod val="50000"/>
                  </a:schemeClr>
                </a:solidFill>
                <a:latin typeface="Bookman Old Style" panose="02050604050505020204" pitchFamily="18" charset="0"/>
                <a:ea typeface="Droid Serif"/>
                <a:cs typeface="Droid Serif"/>
                <a:sym typeface="Droid Serif"/>
              </a:rPr>
              <a:t>La finalidad de los objetivos es mejorar la cooperación Norte-Sur y Sur-Sur, apoyando los planes nacionales en el cumplimiento de todas las metas. Promover el comercio internacional y ayudar a los países en desarrollo para que aumenten sus exportaciones, forma parte del desafío de lograr un sistema de comercio universal equitativo y basado en reglas que sea justo, abierto y beneficie a todos.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8434" name="Picture 2" descr="Objetivo de Desarrollo Sostenible 17 - Wikipedia, la enciclopedia lib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8367" y="2315054"/>
            <a:ext cx="2348386" cy="2348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14278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35587" y="888672"/>
            <a:ext cx="7159702" cy="2996622"/>
          </a:xfrm>
          <a:prstGeom prst="rect">
            <a:avLst/>
          </a:prstGeom>
          <a:noFill/>
          <a:ln>
            <a:noFill/>
          </a:ln>
        </p:spPr>
        <p:txBody>
          <a:bodyPr spcFirstLastPara="1" wrap="square" lIns="91425" tIns="91425" rIns="91425" bIns="91425" anchor="t" anchorCtr="0">
            <a:noAutofit/>
          </a:bodyPr>
          <a:lstStyle/>
          <a:p>
            <a:pPr algn="ctr"/>
            <a:r>
              <a:rPr lang="es-GT" sz="1800" b="1" dirty="0">
                <a:solidFill>
                  <a:srgbClr val="FF0000"/>
                </a:solidFill>
                <a:latin typeface="Bookman Old Style" panose="02050604050505020204" pitchFamily="18" charset="0"/>
              </a:rPr>
              <a:t>¿Cómo se integran los Objetivos de Desarrollo Sostenible (ODS-ONU) en el Plan de Desarrollo Municipal? </a:t>
            </a:r>
            <a:endParaRPr lang="es-GT" sz="1800" b="1" dirty="0" smtClean="0">
              <a:solidFill>
                <a:srgbClr val="FF0000"/>
              </a:solidFill>
              <a:latin typeface="Bookman Old Style" panose="02050604050505020204" pitchFamily="18" charset="0"/>
            </a:endParaRPr>
          </a:p>
          <a:p>
            <a:pPr algn="ctr"/>
            <a:endParaRPr lang="es-GT" sz="1800" dirty="0">
              <a:solidFill>
                <a:schemeClr val="accent5">
                  <a:lumMod val="50000"/>
                </a:schemeClr>
              </a:solidFill>
              <a:latin typeface="Bookman Old Style" panose="02050604050505020204" pitchFamily="18" charset="0"/>
            </a:endParaRPr>
          </a:p>
          <a:p>
            <a:pPr algn="just"/>
            <a:r>
              <a:rPr lang="es-ES" dirty="0">
                <a:solidFill>
                  <a:schemeClr val="accent5">
                    <a:lumMod val="50000"/>
                  </a:schemeClr>
                </a:solidFill>
                <a:latin typeface="Bookman Old Style" panose="02050604050505020204" pitchFamily="18" charset="0"/>
              </a:rPr>
              <a:t>El liderazgo de los gobiernos locales constituye una de las fuerzas impulsoras más importantes para el logro de los ODS. Los gobiernos locales son fundamentales porque los ODS son locales</a:t>
            </a:r>
            <a:r>
              <a:rPr lang="es-ES" dirty="0" smtClean="0">
                <a:solidFill>
                  <a:schemeClr val="accent5">
                    <a:lumMod val="50000"/>
                  </a:schemeClr>
                </a:solidFill>
                <a:latin typeface="Bookman Old Style" panose="02050604050505020204" pitchFamily="18" charset="0"/>
              </a:rPr>
              <a:t>.</a:t>
            </a:r>
          </a:p>
          <a:p>
            <a:pPr algn="just"/>
            <a:endParaRPr lang="es-ES" dirty="0" smtClean="0">
              <a:solidFill>
                <a:schemeClr val="accent5">
                  <a:lumMod val="50000"/>
                </a:schemeClr>
              </a:solidFill>
              <a:latin typeface="Bookman Old Style" panose="02050604050505020204" pitchFamily="18" charset="0"/>
            </a:endParaRPr>
          </a:p>
          <a:p>
            <a:pPr algn="just"/>
            <a:r>
              <a:rPr lang="es-ES" dirty="0" smtClean="0">
                <a:solidFill>
                  <a:schemeClr val="accent5">
                    <a:lumMod val="50000"/>
                  </a:schemeClr>
                </a:solidFill>
                <a:latin typeface="Bookman Old Style" panose="02050604050505020204" pitchFamily="18" charset="0"/>
              </a:rPr>
              <a:t>Las </a:t>
            </a:r>
            <a:r>
              <a:rPr lang="es-ES" dirty="0">
                <a:solidFill>
                  <a:schemeClr val="accent5">
                    <a:lumMod val="50000"/>
                  </a:schemeClr>
                </a:solidFill>
                <a:latin typeface="Bookman Old Style" panose="02050604050505020204" pitchFamily="18" charset="0"/>
              </a:rPr>
              <a:t>decisiones que tomamos sobre la planificación y gestión de </a:t>
            </a:r>
            <a:r>
              <a:rPr lang="es-ES" dirty="0" smtClean="0">
                <a:solidFill>
                  <a:schemeClr val="accent5">
                    <a:lumMod val="50000"/>
                  </a:schemeClr>
                </a:solidFill>
                <a:latin typeface="Bookman Old Style" panose="02050604050505020204" pitchFamily="18" charset="0"/>
              </a:rPr>
              <a:t>los municipios y </a:t>
            </a:r>
            <a:r>
              <a:rPr lang="es-ES" dirty="0">
                <a:solidFill>
                  <a:schemeClr val="accent5">
                    <a:lumMod val="50000"/>
                  </a:schemeClr>
                </a:solidFill>
                <a:latin typeface="Bookman Old Style" panose="02050604050505020204" pitchFamily="18" charset="0"/>
              </a:rPr>
              <a:t>las inversiones que hacemos en vivienda, transporte e infraestructura tienen impactos de largo plazo sobre la sostenibilidad, tanto a nivel local como mundial. Los efectos </a:t>
            </a:r>
            <a:r>
              <a:rPr lang="es-ES" dirty="0" err="1">
                <a:solidFill>
                  <a:schemeClr val="accent5">
                    <a:lumMod val="50000"/>
                  </a:schemeClr>
                </a:solidFill>
                <a:latin typeface="Bookman Old Style" panose="02050604050505020204" pitchFamily="18" charset="0"/>
              </a:rPr>
              <a:t>lock</a:t>
            </a:r>
            <a:r>
              <a:rPr lang="es-ES" dirty="0">
                <a:solidFill>
                  <a:schemeClr val="accent5">
                    <a:lumMod val="50000"/>
                  </a:schemeClr>
                </a:solidFill>
                <a:latin typeface="Bookman Old Style" panose="02050604050505020204" pitchFamily="18" charset="0"/>
              </a:rPr>
              <a:t>-in de estas decisiones inciden directamente en el uso de recursos, las emisiones de gases de efecto invernadero y el grado de inclusión socioeconómica de la población, en algunos casos por décadas, y determinan las capacidades de los países para cumplir con sus compromisos climáticos y la implementación de la Agenda 2030.</a:t>
            </a:r>
            <a:endParaRPr lang="es-GT" dirty="0">
              <a:solidFill>
                <a:schemeClr val="accent5">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425492184"/>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35587" y="888672"/>
            <a:ext cx="7159702" cy="2996622"/>
          </a:xfrm>
          <a:prstGeom prst="rect">
            <a:avLst/>
          </a:prstGeom>
          <a:noFill/>
          <a:ln>
            <a:noFill/>
          </a:ln>
        </p:spPr>
        <p:txBody>
          <a:bodyPr spcFirstLastPara="1" wrap="square" lIns="91425" tIns="91425" rIns="91425" bIns="91425" anchor="t" anchorCtr="0">
            <a:noAutofit/>
          </a:bodyPr>
          <a:lstStyle/>
          <a:p>
            <a:pPr algn="ctr"/>
            <a:r>
              <a:rPr lang="es-GT" sz="1800" b="1" dirty="0">
                <a:solidFill>
                  <a:srgbClr val="FF0000"/>
                </a:solidFill>
                <a:latin typeface="Bookman Old Style" panose="02050604050505020204" pitchFamily="18" charset="0"/>
              </a:rPr>
              <a:t>¿Cómo se integran los Objetivos de Desarrollo Sostenible (ODS-ONU) en el Plan de Desarrollo Municipal? </a:t>
            </a:r>
            <a:endParaRPr lang="es-GT" sz="1800" b="1" dirty="0" smtClean="0">
              <a:solidFill>
                <a:srgbClr val="FF0000"/>
              </a:solidFill>
              <a:latin typeface="Bookman Old Style" panose="02050604050505020204" pitchFamily="18" charset="0"/>
            </a:endParaRPr>
          </a:p>
          <a:p>
            <a:pPr algn="ctr"/>
            <a:endParaRPr lang="es-GT" sz="1800" dirty="0">
              <a:solidFill>
                <a:schemeClr val="accent5">
                  <a:lumMod val="50000"/>
                </a:schemeClr>
              </a:solidFill>
              <a:latin typeface="Bookman Old Style" panose="02050604050505020204" pitchFamily="18" charset="0"/>
            </a:endParaRPr>
          </a:p>
          <a:p>
            <a:pPr algn="just"/>
            <a:r>
              <a:rPr lang="es-ES" dirty="0">
                <a:solidFill>
                  <a:schemeClr val="accent5">
                    <a:lumMod val="50000"/>
                  </a:schemeClr>
                </a:solidFill>
                <a:latin typeface="Bookman Old Style" panose="02050604050505020204" pitchFamily="18" charset="0"/>
              </a:rPr>
              <a:t>El liderazgo de los gobiernos locales constituye una de las fuerzas impulsoras más importantes para el logro de los ODS. Los gobiernos locales son fundamentales porque los ODS son locales</a:t>
            </a:r>
            <a:r>
              <a:rPr lang="es-ES" dirty="0" smtClean="0">
                <a:solidFill>
                  <a:schemeClr val="accent5">
                    <a:lumMod val="50000"/>
                  </a:schemeClr>
                </a:solidFill>
                <a:latin typeface="Bookman Old Style" panose="02050604050505020204" pitchFamily="18" charset="0"/>
              </a:rPr>
              <a:t>.</a:t>
            </a:r>
          </a:p>
          <a:p>
            <a:pPr algn="just"/>
            <a:endParaRPr lang="es-ES" dirty="0" smtClean="0">
              <a:solidFill>
                <a:schemeClr val="accent5">
                  <a:lumMod val="50000"/>
                </a:schemeClr>
              </a:solidFill>
              <a:latin typeface="Bookman Old Style" panose="02050604050505020204" pitchFamily="18" charset="0"/>
            </a:endParaRPr>
          </a:p>
          <a:p>
            <a:pPr algn="just"/>
            <a:r>
              <a:rPr lang="es-ES" dirty="0" smtClean="0">
                <a:solidFill>
                  <a:schemeClr val="accent5">
                    <a:lumMod val="50000"/>
                  </a:schemeClr>
                </a:solidFill>
                <a:latin typeface="Bookman Old Style" panose="02050604050505020204" pitchFamily="18" charset="0"/>
              </a:rPr>
              <a:t>Las </a:t>
            </a:r>
            <a:r>
              <a:rPr lang="es-ES" dirty="0">
                <a:solidFill>
                  <a:schemeClr val="accent5">
                    <a:lumMod val="50000"/>
                  </a:schemeClr>
                </a:solidFill>
                <a:latin typeface="Bookman Old Style" panose="02050604050505020204" pitchFamily="18" charset="0"/>
              </a:rPr>
              <a:t>decisiones que tomamos sobre la planificación y gestión de </a:t>
            </a:r>
            <a:r>
              <a:rPr lang="es-ES" dirty="0" smtClean="0">
                <a:solidFill>
                  <a:schemeClr val="accent5">
                    <a:lumMod val="50000"/>
                  </a:schemeClr>
                </a:solidFill>
                <a:latin typeface="Bookman Old Style" panose="02050604050505020204" pitchFamily="18" charset="0"/>
              </a:rPr>
              <a:t>los municipios y </a:t>
            </a:r>
            <a:r>
              <a:rPr lang="es-ES" dirty="0">
                <a:solidFill>
                  <a:schemeClr val="accent5">
                    <a:lumMod val="50000"/>
                  </a:schemeClr>
                </a:solidFill>
                <a:latin typeface="Bookman Old Style" panose="02050604050505020204" pitchFamily="18" charset="0"/>
              </a:rPr>
              <a:t>las inversiones que hacemos en vivienda, transporte e infraestructura tienen impactos de largo plazo sobre la sostenibilidad, tanto a nivel local como mundial. Los efectos </a:t>
            </a:r>
            <a:r>
              <a:rPr lang="es-ES" dirty="0" err="1">
                <a:solidFill>
                  <a:schemeClr val="accent5">
                    <a:lumMod val="50000"/>
                  </a:schemeClr>
                </a:solidFill>
                <a:latin typeface="Bookman Old Style" panose="02050604050505020204" pitchFamily="18" charset="0"/>
              </a:rPr>
              <a:t>lock</a:t>
            </a:r>
            <a:r>
              <a:rPr lang="es-ES" dirty="0">
                <a:solidFill>
                  <a:schemeClr val="accent5">
                    <a:lumMod val="50000"/>
                  </a:schemeClr>
                </a:solidFill>
                <a:latin typeface="Bookman Old Style" panose="02050604050505020204" pitchFamily="18" charset="0"/>
              </a:rPr>
              <a:t>-in de estas decisiones inciden directamente en el uso de recursos, las emisiones de gases de efecto invernadero y el grado de inclusión socioeconómica de la población, en algunos casos por décadas, y determinan las capacidades de los países para cumplir con sus compromisos climáticos y la implementación de la Agenda 2030.</a:t>
            </a:r>
            <a:endParaRPr lang="es-GT" dirty="0">
              <a:solidFill>
                <a:schemeClr val="accent5">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90435153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76690" y="1488363"/>
            <a:ext cx="7159702" cy="2996622"/>
          </a:xfrm>
          <a:prstGeom prst="rect">
            <a:avLst/>
          </a:prstGeom>
          <a:noFill/>
          <a:ln>
            <a:noFill/>
          </a:ln>
        </p:spPr>
        <p:txBody>
          <a:bodyPr spcFirstLastPara="1" wrap="square" lIns="91425" tIns="91425" rIns="91425" bIns="91425" anchor="t" anchorCtr="0">
            <a:noAutofit/>
          </a:bodyPr>
          <a:lstStyle/>
          <a:p>
            <a:r>
              <a:rPr lang="es-ES" sz="1800" b="1" dirty="0">
                <a:solidFill>
                  <a:srgbClr val="FF0000"/>
                </a:solidFill>
                <a:latin typeface="Bookman Old Style" panose="02050604050505020204" pitchFamily="18" charset="0"/>
              </a:rPr>
              <a:t>Paso 1: Iniciar un proceso inclusivo y </a:t>
            </a:r>
            <a:r>
              <a:rPr lang="es-ES" sz="1800" b="1" dirty="0" smtClean="0">
                <a:solidFill>
                  <a:srgbClr val="FF0000"/>
                </a:solidFill>
                <a:latin typeface="Bookman Old Style" panose="02050604050505020204" pitchFamily="18" charset="0"/>
              </a:rPr>
              <a:t>participativo</a:t>
            </a:r>
          </a:p>
          <a:p>
            <a:r>
              <a:rPr lang="es-ES" dirty="0">
                <a:solidFill>
                  <a:schemeClr val="accent5">
                    <a:lumMod val="50000"/>
                  </a:schemeClr>
                </a:solidFill>
                <a:latin typeface="Bookman Old Style" panose="02050604050505020204" pitchFamily="18" charset="0"/>
              </a:rPr>
              <a:t>El primer paso para la adaptación de los ODS a las condiciones locales es concientizar sobre los </a:t>
            </a:r>
            <a:r>
              <a:rPr lang="es-ES" dirty="0" smtClean="0">
                <a:solidFill>
                  <a:schemeClr val="accent5">
                    <a:lumMod val="50000"/>
                  </a:schemeClr>
                </a:solidFill>
                <a:latin typeface="Bookman Old Style" panose="02050604050505020204" pitchFamily="18" charset="0"/>
              </a:rPr>
              <a:t>ODS, incluir </a:t>
            </a:r>
            <a:r>
              <a:rPr lang="es-ES" dirty="0">
                <a:solidFill>
                  <a:schemeClr val="accent5">
                    <a:lumMod val="50000"/>
                  </a:schemeClr>
                </a:solidFill>
                <a:latin typeface="Bookman Old Style" panose="02050604050505020204" pitchFamily="18" charset="0"/>
              </a:rPr>
              <a:t>en el proceso a todos los interesados y fomentar el liderazgo local transparente que rinde cuentas. </a:t>
            </a:r>
            <a:endParaRPr lang="es-ES" dirty="0" smtClean="0">
              <a:solidFill>
                <a:schemeClr val="accent5">
                  <a:lumMod val="50000"/>
                </a:schemeClr>
              </a:solidFill>
              <a:latin typeface="Bookman Old Style" panose="02050604050505020204" pitchFamily="18" charset="0"/>
            </a:endParaRPr>
          </a:p>
          <a:p>
            <a:endParaRPr lang="es-ES" dirty="0">
              <a:solidFill>
                <a:schemeClr val="accent5">
                  <a:lumMod val="50000"/>
                </a:schemeClr>
              </a:solidFill>
              <a:latin typeface="Bookman Old Style" panose="02050604050505020204" pitchFamily="18" charset="0"/>
            </a:endParaRPr>
          </a:p>
          <a:p>
            <a:r>
              <a:rPr lang="es-ES" b="1" dirty="0">
                <a:solidFill>
                  <a:srgbClr val="FF0000"/>
                </a:solidFill>
                <a:latin typeface="Bookman Old Style" panose="02050604050505020204" pitchFamily="18" charset="0"/>
              </a:rPr>
              <a:t>Paso 2: Fijar la agenda local de </a:t>
            </a:r>
            <a:r>
              <a:rPr lang="es-ES" b="1" dirty="0" smtClean="0">
                <a:solidFill>
                  <a:srgbClr val="FF0000"/>
                </a:solidFill>
                <a:latin typeface="Bookman Old Style" panose="02050604050505020204" pitchFamily="18" charset="0"/>
              </a:rPr>
              <a:t>ODS</a:t>
            </a:r>
          </a:p>
          <a:p>
            <a:r>
              <a:rPr lang="es-ES" dirty="0">
                <a:solidFill>
                  <a:schemeClr val="accent5">
                    <a:lumMod val="50000"/>
                  </a:schemeClr>
                </a:solidFill>
                <a:latin typeface="Bookman Old Style" panose="02050604050505020204" pitchFamily="18" charset="0"/>
              </a:rPr>
              <a:t>Fijar la agenda local de ODS implica adaptar los objetivos y metas mundiales al contexto local a </a:t>
            </a:r>
            <a:r>
              <a:rPr lang="es-ES" dirty="0" smtClean="0">
                <a:solidFill>
                  <a:schemeClr val="accent5">
                    <a:lumMod val="50000"/>
                  </a:schemeClr>
                </a:solidFill>
                <a:latin typeface="Bookman Old Style" panose="02050604050505020204" pitchFamily="18" charset="0"/>
              </a:rPr>
              <a:t>través de </a:t>
            </a:r>
            <a:r>
              <a:rPr lang="es-ES" dirty="0">
                <a:solidFill>
                  <a:schemeClr val="accent5">
                    <a:lumMod val="50000"/>
                  </a:schemeClr>
                </a:solidFill>
                <a:latin typeface="Bookman Old Style" panose="02050604050505020204" pitchFamily="18" charset="0"/>
              </a:rPr>
              <a:t>un proceso colectivo basado en </a:t>
            </a:r>
            <a:r>
              <a:rPr lang="es-ES" dirty="0" smtClean="0">
                <a:solidFill>
                  <a:schemeClr val="accent5">
                    <a:lumMod val="50000"/>
                  </a:schemeClr>
                </a:solidFill>
                <a:latin typeface="Bookman Old Style" panose="02050604050505020204" pitchFamily="18" charset="0"/>
              </a:rPr>
              <a:t>evidencias.</a:t>
            </a:r>
          </a:p>
          <a:p>
            <a:endParaRPr lang="es-ES" dirty="0">
              <a:solidFill>
                <a:schemeClr val="accent5">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206923484"/>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25</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435" y="947651"/>
            <a:ext cx="7159702" cy="2996622"/>
          </a:xfrm>
          <a:prstGeom prst="rect">
            <a:avLst/>
          </a:prstGeom>
          <a:noFill/>
          <a:ln>
            <a:noFill/>
          </a:ln>
        </p:spPr>
        <p:txBody>
          <a:bodyPr spcFirstLastPara="1" wrap="square" lIns="91425" tIns="91425" rIns="91425" bIns="91425" anchor="t" anchorCtr="0">
            <a:noAutofit/>
          </a:bodyPr>
          <a:lstStyle/>
          <a:p>
            <a:endParaRPr lang="es-ES" sz="1800" b="1" dirty="0" smtClean="0">
              <a:solidFill>
                <a:srgbClr val="FF0000"/>
              </a:solidFill>
              <a:latin typeface="Bookman Old Style" panose="02050604050505020204" pitchFamily="18" charset="0"/>
            </a:endParaRPr>
          </a:p>
          <a:p>
            <a:r>
              <a:rPr lang="es-ES" sz="1800" b="1" dirty="0">
                <a:solidFill>
                  <a:srgbClr val="FF0000"/>
                </a:solidFill>
                <a:latin typeface="Bookman Old Style" panose="02050604050505020204" pitchFamily="18" charset="0"/>
              </a:rPr>
              <a:t>Paso 3: Planificar la implementación de los ODS</a:t>
            </a:r>
          </a:p>
          <a:p>
            <a:pPr algn="just"/>
            <a:r>
              <a:rPr lang="es-ES" dirty="0">
                <a:solidFill>
                  <a:schemeClr val="accent5">
                    <a:lumMod val="50000"/>
                  </a:schemeClr>
                </a:solidFill>
                <a:latin typeface="Bookman Old Style" panose="02050604050505020204" pitchFamily="18" charset="0"/>
              </a:rPr>
              <a:t>Este apartado brinda los principios rectores y las herramientas que sustentan la planificación basada en objetivos para conseguir resultados sostenibles, así como también mecanismos innovadores de financiamiento e implementación.</a:t>
            </a:r>
            <a:endParaRPr lang="es-GT" b="1" dirty="0">
              <a:solidFill>
                <a:schemeClr val="accent5">
                  <a:lumMod val="50000"/>
                </a:schemeClr>
              </a:solidFill>
              <a:latin typeface="Bookman Old Style" panose="02050604050505020204" pitchFamily="18" charset="0"/>
            </a:endParaRPr>
          </a:p>
          <a:p>
            <a:endParaRPr lang="es-ES" sz="1800" b="1" dirty="0">
              <a:solidFill>
                <a:srgbClr val="FF0000"/>
              </a:solidFill>
              <a:latin typeface="Bookman Old Style" panose="02050604050505020204" pitchFamily="18" charset="0"/>
            </a:endParaRPr>
          </a:p>
          <a:p>
            <a:r>
              <a:rPr lang="es-ES" sz="1800" b="1" dirty="0" smtClean="0">
                <a:solidFill>
                  <a:srgbClr val="FF0000"/>
                </a:solidFill>
                <a:latin typeface="Bookman Old Style" panose="02050604050505020204" pitchFamily="18" charset="0"/>
              </a:rPr>
              <a:t>Paso </a:t>
            </a:r>
            <a:r>
              <a:rPr lang="es-ES" sz="1800" b="1" dirty="0">
                <a:solidFill>
                  <a:srgbClr val="FF0000"/>
                </a:solidFill>
                <a:latin typeface="Bookman Old Style" panose="02050604050505020204" pitchFamily="18" charset="0"/>
              </a:rPr>
              <a:t>4: Monitoreo y evaluación de resultados de los </a:t>
            </a:r>
            <a:r>
              <a:rPr lang="es-ES" sz="1800" b="1" dirty="0" smtClean="0">
                <a:solidFill>
                  <a:srgbClr val="FF0000"/>
                </a:solidFill>
                <a:latin typeface="Bookman Old Style" panose="02050604050505020204" pitchFamily="18" charset="0"/>
              </a:rPr>
              <a:t>ODS</a:t>
            </a:r>
          </a:p>
          <a:p>
            <a:pPr algn="just"/>
            <a:r>
              <a:rPr lang="es-ES" dirty="0">
                <a:solidFill>
                  <a:schemeClr val="accent5">
                    <a:lumMod val="50000"/>
                  </a:schemeClr>
                </a:solidFill>
                <a:latin typeface="Bookman Old Style" panose="02050604050505020204" pitchFamily="18" charset="0"/>
              </a:rPr>
              <a:t>Este apartado presenta los componentes necesarios del marco para monitoreo y evaluación de los ODS </a:t>
            </a:r>
            <a:r>
              <a:rPr lang="es-ES" dirty="0" smtClean="0">
                <a:solidFill>
                  <a:schemeClr val="accent5">
                    <a:lumMod val="50000"/>
                  </a:schemeClr>
                </a:solidFill>
                <a:latin typeface="Bookman Old Style" panose="02050604050505020204" pitchFamily="18" charset="0"/>
              </a:rPr>
              <a:t>locales </a:t>
            </a:r>
            <a:r>
              <a:rPr lang="es-ES" dirty="0">
                <a:solidFill>
                  <a:schemeClr val="accent5">
                    <a:lumMod val="50000"/>
                  </a:schemeClr>
                </a:solidFill>
                <a:latin typeface="Bookman Old Style" panose="02050604050505020204" pitchFamily="18" charset="0"/>
              </a:rPr>
              <a:t>proporciona una visión general de los sistemas de datos urbanos necesarios para un sistema eficaz de </a:t>
            </a:r>
            <a:r>
              <a:rPr lang="es-ES" dirty="0" err="1">
                <a:solidFill>
                  <a:schemeClr val="accent5">
                    <a:lumMod val="50000"/>
                  </a:schemeClr>
                </a:solidFill>
                <a:latin typeface="Bookman Old Style" panose="02050604050505020204" pitchFamily="18" charset="0"/>
              </a:rPr>
              <a:t>MyE</a:t>
            </a:r>
            <a:r>
              <a:rPr lang="es-ES" dirty="0">
                <a:solidFill>
                  <a:schemeClr val="accent5">
                    <a:lumMod val="50000"/>
                  </a:schemeClr>
                </a:solidFill>
                <a:latin typeface="Bookman Old Style" panose="02050604050505020204" pitchFamily="18" charset="0"/>
              </a:rPr>
              <a:t>. </a:t>
            </a:r>
            <a:endParaRPr lang="es-ES" dirty="0" smtClean="0">
              <a:solidFill>
                <a:schemeClr val="accent5">
                  <a:lumMod val="50000"/>
                </a:schemeClr>
              </a:solidFill>
              <a:latin typeface="Bookman Old Style" panose="02050604050505020204" pitchFamily="18" charset="0"/>
            </a:endParaRPr>
          </a:p>
          <a:p>
            <a:endParaRPr lang="es-ES" b="1" dirty="0" smtClean="0">
              <a:solidFill>
                <a:srgbClr val="FF0000"/>
              </a:solidFill>
              <a:latin typeface="Bookman Old Style" panose="02050604050505020204" pitchFamily="18" charset="0"/>
            </a:endParaRPr>
          </a:p>
        </p:txBody>
      </p:sp>
    </p:spTree>
    <p:extLst>
      <p:ext uri="{BB962C8B-B14F-4D97-AF65-F5344CB8AC3E}">
        <p14:creationId xmlns:p14="http://schemas.microsoft.com/office/powerpoint/2010/main" val="2796420520"/>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13,522,278 imágenes de Gracias - Imágenes, fotos y vectores de stock |  Shutterstock"/>
          <p:cNvPicPr>
            <a:picLocks noChangeAspect="1" noChangeArrowheads="1"/>
          </p:cNvPicPr>
          <p:nvPr/>
        </p:nvPicPr>
        <p:blipFill rotWithShape="1">
          <a:blip r:embed="rId5">
            <a:extLst>
              <a:ext uri="{28A0092B-C50C-407E-A947-70E740481C1C}">
                <a14:useLocalDpi xmlns:a14="http://schemas.microsoft.com/office/drawing/2010/main" val="0"/>
              </a:ext>
            </a:extLst>
          </a:blip>
          <a:srcRect t="16667" b="14762"/>
          <a:stretch/>
        </p:blipFill>
        <p:spPr bwMode="auto">
          <a:xfrm>
            <a:off x="1929121" y="1741785"/>
            <a:ext cx="49530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26542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s-GT" sz="1800" b="1" dirty="0" smtClean="0">
                <a:solidFill>
                  <a:srgbClr val="FF0000"/>
                </a:solidFill>
                <a:latin typeface="Droid Serif"/>
                <a:ea typeface="Droid Serif"/>
                <a:cs typeface="Droid Serif"/>
                <a:sym typeface="Droid Serif"/>
              </a:rPr>
              <a:t>¿Cuáles son los OBJETIVOS DE DESARROLLO SOSTENIBLE?</a:t>
            </a:r>
            <a:endParaRPr sz="1800" dirty="0">
              <a:solidFill>
                <a:srgbClr val="FF0000"/>
              </a:solidFill>
              <a:latin typeface="Droid Serif"/>
              <a:ea typeface="Droid Serif"/>
              <a:cs typeface="Droid Serif"/>
              <a:sym typeface="Droid Serif"/>
            </a:endParaRP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Los 17 ODS están integrados: reconocen que la acción en un área afectará los resultados en otras áreas y que el desarrollo debe equilibrar la sostenibilidad social, económica y ambiental. Los países se han comprometido a priorizar el progreso de los más rezagados.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1026" name="Picture 2" descr="🌍 ¿Qué son los Objetivos de Desarrollo Sosteni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2067" y="2091943"/>
            <a:ext cx="4571549" cy="257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23540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28334" y="905681"/>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FF0000"/>
                </a:solidFill>
              </a:rPr>
              <a:t>Objetivo 1</a:t>
            </a:r>
          </a:p>
          <a:p>
            <a:pPr fontAlgn="base"/>
            <a:r>
              <a:rPr lang="es-ES" sz="1800" b="1" cap="all" dirty="0">
                <a:solidFill>
                  <a:srgbClr val="FF0000"/>
                </a:solidFill>
              </a:rPr>
              <a:t>FIN DE LA POBREZA</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Erradicar la pobreza en todas sus formas sigue siendo uno de los principales desafíos que enfrenta la humanidad. Si bien la cantidad de personas que viven en la extrema pobreza disminuyó en más de la mitad entre 1990 y 2015, aún demasiadas luchan por satisfacer las necesidades más básicas.</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2050" name="Picture 2" descr="Objetivo de Desarrollo Sostenible nº 1: Poner fin a la pobreza - FAMVIN  Noticias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3871" y="2349437"/>
            <a:ext cx="3468161" cy="2314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12423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GT" sz="1800" b="1" dirty="0">
                <a:solidFill>
                  <a:schemeClr val="accent1">
                    <a:lumMod val="60000"/>
                    <a:lumOff val="40000"/>
                  </a:schemeClr>
                </a:solidFill>
              </a:rPr>
              <a:t>Objetivo 2</a:t>
            </a:r>
          </a:p>
          <a:p>
            <a:pPr fontAlgn="base"/>
            <a:r>
              <a:rPr lang="es-GT" sz="1800" b="1" cap="all" dirty="0">
                <a:solidFill>
                  <a:schemeClr val="accent1">
                    <a:lumMod val="60000"/>
                    <a:lumOff val="40000"/>
                  </a:schemeClr>
                </a:solidFill>
              </a:rPr>
              <a:t>HAMBRE CERO</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Los Objetivos de Desarrollo Sostenible buscan terminar con todas las formas de hambre y desnutrición para 2030 y velar por el acceso de todas las personas, en especial los niños, a una alimentación suficiente y nutritiva durante todo el año. Esta tarea implica promover prácticas agrícolas sostenibles a través del apoyo a los pequeños agricultores y el acceso igualitario a la tierra, la tecnología y los mercados. Además, se requiere el fomento de la cooperación internacional para asegurar la inversión en la infraestructura y la tecnología necesaria para mejorar la productividad agrícola.</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3076" name="Picture 4" descr="Agricultura sostenible para mejorar el acceso a alimentos de calidad -  Huertos Heirlo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9510" y="2783595"/>
            <a:ext cx="3086090" cy="1898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700847"/>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992024" y="814242"/>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B050"/>
                </a:solidFill>
              </a:rPr>
              <a:t>Objetivo 3</a:t>
            </a:r>
          </a:p>
          <a:p>
            <a:pPr fontAlgn="base"/>
            <a:r>
              <a:rPr lang="es-ES" sz="1800" b="1" cap="all" dirty="0">
                <a:solidFill>
                  <a:srgbClr val="00B050"/>
                </a:solidFill>
              </a:rPr>
              <a:t>SALUD Y BIENESTAR</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La buena salud es esencial para el desarrollo sostenible y la Agenda 2030 refleja la complejidad y la interconexión de ambos. Toma en cuenta la ampliación de las desigualdades económicas y sociales, la rápida urbanización, las amenazas para el clima y el medio ambiente, la lucha continua contra el VIH y otras enfermedades infecciosas, y los nuevos problemas de salud, como las enfermedades no transmisibles. La cobertura universal de salud será integral para lograr el ODS 3, terminar con la pobreza y reducir las desigualdades. Las prioridades de salud global emergentes que no se incluyen explícitamente en los ODS, incluida la resistencia a los antimicrobianos, también demandan acción.</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4100" name="Picture 4" descr="Objetivo Desarrollo Sostenible 3 - Buena salu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7650" y="3013241"/>
            <a:ext cx="2943337" cy="165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98170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FF0000"/>
                </a:solidFill>
              </a:rPr>
              <a:t>Objetivo 4</a:t>
            </a:r>
          </a:p>
          <a:p>
            <a:pPr fontAlgn="base"/>
            <a:r>
              <a:rPr lang="es-ES" sz="1800" b="1" cap="all" dirty="0">
                <a:solidFill>
                  <a:srgbClr val="FF0000"/>
                </a:solidFill>
              </a:rPr>
              <a:t>EDUCACIÓN DE CALIDAD</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El objetivo de lograr una educación inclusiva y de calidad para todos se basa en la firme convicción de que la educación es uno de los motores más poderosos y probados para garantizar el desarrollo sostenible. Con este fin, el objetivo busca asegurar que todas las niñas y niños completen su educación primaria y secundaria gratuita para 2030. También aspira a proporcionar acceso igualitario a formación técnica asequible y eliminar las disparidades de género e ingresos, además de lograr el acceso universal a educación superior de calidad.</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2" name="Picture 2" descr="ODS: Guatemala cumple con prioridades – Diario de Centro Améri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0779" y="2783069"/>
            <a:ext cx="2836097" cy="1880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31324"/>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GT" sz="1800" b="1" dirty="0">
                <a:solidFill>
                  <a:schemeClr val="accent2"/>
                </a:solidFill>
              </a:rPr>
              <a:t>Objetivo 5</a:t>
            </a:r>
          </a:p>
          <a:p>
            <a:pPr fontAlgn="base"/>
            <a:r>
              <a:rPr lang="es-GT" sz="1800" b="1" cap="all" dirty="0">
                <a:solidFill>
                  <a:schemeClr val="accent2"/>
                </a:solidFill>
              </a:rPr>
              <a:t>IGUALDAD DE GÉNERO</a:t>
            </a:r>
          </a:p>
          <a:p>
            <a:pPr lvl="0" algn="just">
              <a:spcBef>
                <a:spcPts val="600"/>
              </a:spcBef>
              <a:buClr>
                <a:schemeClr val="dk1"/>
              </a:buClr>
              <a:buSzPts val="1100"/>
            </a:pPr>
            <a:r>
              <a:rPr lang="es-ES" sz="1200" dirty="0">
                <a:solidFill>
                  <a:schemeClr val="accent5">
                    <a:lumMod val="50000"/>
                  </a:schemeClr>
                </a:solidFill>
                <a:latin typeface="Bookman Old Style" panose="02050604050505020204" pitchFamily="18" charset="0"/>
                <a:ea typeface="Droid Serif"/>
                <a:cs typeface="Droid Serif"/>
                <a:sym typeface="Droid Serif"/>
              </a:rPr>
              <a:t>Garantizar el acceso universal a salud reproductiva y sexual y otorgar a la mujer derechos igualitarios en el acceso a recursos económicos, como tierras y propiedades, son metas fundamentales para conseguir este objetivo. Hoy, más mujeres que nunca ocupan cargos públicos, pero alentar a más mujeres para que se conviertan en líderes ayudará a alcanzar una mayor igualdad de género.</a:t>
            </a:r>
            <a:endParaRPr sz="1200"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6146" name="Picture 2" descr="Objetivo Desarrollo Sostenible nº5: Igualdad de géner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2868" y="2453304"/>
            <a:ext cx="3315399" cy="2210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8649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6" name="Google Shape;76;p14"/>
          <p:cNvSpPr txBox="1">
            <a:spLocks noGrp="1"/>
          </p:cNvSpPr>
          <p:nvPr>
            <p:ph type="sldNum" idx="12"/>
          </p:nvPr>
        </p:nvSpPr>
        <p:spPr>
          <a:xfrm>
            <a:off x="-125" y="4593050"/>
            <a:ext cx="9144000" cy="55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149" t="35254" r="9858" b="34892"/>
          <a:stretch/>
        </p:blipFill>
        <p:spPr>
          <a:xfrm>
            <a:off x="6891251" y="83127"/>
            <a:ext cx="1645920" cy="432262"/>
          </a:xfrm>
          <a:prstGeom prst="rect">
            <a:avLst/>
          </a:prstGeom>
        </p:spPr>
      </p:pic>
      <p:sp>
        <p:nvSpPr>
          <p:cNvPr id="7" name="Google Shape;65;p13"/>
          <p:cNvSpPr txBox="1"/>
          <p:nvPr/>
        </p:nvSpPr>
        <p:spPr>
          <a:xfrm>
            <a:off x="715953" y="1380297"/>
            <a:ext cx="7379336" cy="299662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200" b="1" dirty="0">
                <a:solidFill>
                  <a:schemeClr val="accent1">
                    <a:lumMod val="60000"/>
                    <a:lumOff val="40000"/>
                  </a:schemeClr>
                </a:solidFill>
                <a:latin typeface="Droid Serif"/>
                <a:ea typeface="Droid Serif"/>
                <a:cs typeface="Droid Serif"/>
                <a:sym typeface="Droid Serif"/>
              </a:rPr>
              <a:t>EDIT IN GOOGLE SLIDES</a:t>
            </a:r>
            <a:endParaRPr sz="1200" dirty="0">
              <a:solidFill>
                <a:schemeClr val="accent1">
                  <a:lumMod val="60000"/>
                  <a:lumOff val="40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Click on the button under the presentation preview that says "Use as Google Slides Theme".</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will get a copy of this document on your Google Drive and will be able to edit, add or delete slides.</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Clr>
                <a:schemeClr val="dk1"/>
              </a:buClr>
              <a:buSzPts val="1100"/>
              <a:buFont typeface="Arial"/>
              <a:buNone/>
            </a:pPr>
            <a:r>
              <a:rPr lang="en" sz="1200" dirty="0">
                <a:solidFill>
                  <a:schemeClr val="bg1">
                    <a:lumMod val="95000"/>
                  </a:schemeClr>
                </a:solidFill>
                <a:latin typeface="Droid Serif"/>
                <a:ea typeface="Droid Serif"/>
                <a:cs typeface="Droid Serif"/>
                <a:sym typeface="Droid Serif"/>
              </a:rPr>
              <a:t>You have to be signed in to your Google account.</a:t>
            </a:r>
            <a:endParaRPr sz="1200" dirty="0">
              <a:solidFill>
                <a:schemeClr val="bg1">
                  <a:lumMod val="95000"/>
                </a:schemeClr>
              </a:solidFill>
              <a:latin typeface="Droid Serif"/>
              <a:ea typeface="Droid Serif"/>
              <a:cs typeface="Droid Serif"/>
              <a:sym typeface="Droid Serif"/>
            </a:endParaRPr>
          </a:p>
          <a:p>
            <a:pPr marL="0" lvl="0" indent="0" algn="l" rtl="0">
              <a:spcBef>
                <a:spcPts val="600"/>
              </a:spcBef>
              <a:spcAft>
                <a:spcPts val="0"/>
              </a:spcAft>
              <a:buNone/>
            </a:pPr>
            <a:endParaRPr sz="1200" dirty="0">
              <a:solidFill>
                <a:schemeClr val="bg1">
                  <a:lumMod val="95000"/>
                </a:schemeClr>
              </a:solidFill>
              <a:latin typeface="Droid Serif"/>
              <a:ea typeface="Droid Serif"/>
              <a:cs typeface="Droid Serif"/>
              <a:sym typeface="Droid Serif"/>
            </a:endParaRPr>
          </a:p>
        </p:txBody>
      </p:sp>
      <p:pic>
        <p:nvPicPr>
          <p:cNvPr id="5122" name="Picture 2" descr="Objetivos De Desarrollo Sostenible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97" y="515389"/>
            <a:ext cx="8173778" cy="414805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5;p13"/>
          <p:cNvSpPr txBox="1"/>
          <p:nvPr/>
        </p:nvSpPr>
        <p:spPr>
          <a:xfrm>
            <a:off x="1003396" y="897369"/>
            <a:ext cx="7159702" cy="2996622"/>
          </a:xfrm>
          <a:prstGeom prst="rect">
            <a:avLst/>
          </a:prstGeom>
          <a:noFill/>
          <a:ln>
            <a:noFill/>
          </a:ln>
        </p:spPr>
        <p:txBody>
          <a:bodyPr spcFirstLastPara="1" wrap="square" lIns="91425" tIns="91425" rIns="91425" bIns="91425" anchor="t" anchorCtr="0">
            <a:noAutofit/>
          </a:bodyPr>
          <a:lstStyle/>
          <a:p>
            <a:pPr fontAlgn="base"/>
            <a:r>
              <a:rPr lang="es-ES" sz="1800" b="1" dirty="0">
                <a:solidFill>
                  <a:srgbClr val="00B0F0"/>
                </a:solidFill>
                <a:latin typeface="Bookman Old Style" panose="02050604050505020204" pitchFamily="18" charset="0"/>
              </a:rPr>
              <a:t>Objetivo 6</a:t>
            </a:r>
          </a:p>
          <a:p>
            <a:pPr fontAlgn="base"/>
            <a:r>
              <a:rPr lang="es-ES" sz="1800" b="1" cap="all" dirty="0">
                <a:solidFill>
                  <a:srgbClr val="00B0F0"/>
                </a:solidFill>
                <a:latin typeface="Bookman Old Style" panose="02050604050505020204" pitchFamily="18" charset="0"/>
              </a:rPr>
              <a:t>AGUA LIMPIA Y SANEAMIENTO</a:t>
            </a:r>
          </a:p>
          <a:p>
            <a:pPr algn="just"/>
            <a:r>
              <a:rPr lang="es-ES" sz="1200" dirty="0"/>
              <a:t/>
            </a:r>
            <a:br>
              <a:rPr lang="es-ES" sz="1200" dirty="0"/>
            </a:br>
            <a:r>
              <a:rPr lang="es-ES" dirty="0">
                <a:solidFill>
                  <a:schemeClr val="accent5">
                    <a:lumMod val="50000"/>
                  </a:schemeClr>
                </a:solidFill>
                <a:latin typeface="Bookman Old Style" panose="02050604050505020204" pitchFamily="18" charset="0"/>
                <a:ea typeface="Droid Serif"/>
                <a:cs typeface="Droid Serif"/>
                <a:sym typeface="Droid Serif"/>
              </a:rPr>
              <a:t>Con el fin de garantizar el acceso universal al agua potable segura y asequible para todos en 2030, es necesario realizar inversiones adecuadas en infraestructura, proporcionar instalaciones sanitarias y fomentar prácticas de higiene.</a:t>
            </a:r>
            <a:endParaRPr dirty="0">
              <a:solidFill>
                <a:schemeClr val="accent5">
                  <a:lumMod val="50000"/>
                </a:schemeClr>
              </a:solidFill>
              <a:latin typeface="Bookman Old Style" panose="02050604050505020204" pitchFamily="18" charset="0"/>
              <a:ea typeface="Droid Serif"/>
              <a:cs typeface="Droid Serif"/>
              <a:sym typeface="Droid Serif"/>
            </a:endParaRPr>
          </a:p>
        </p:txBody>
      </p:sp>
      <p:pic>
        <p:nvPicPr>
          <p:cNvPr id="7172" name="Picture 4" descr="Sexto Objetivo de Desarrollo Sostenible: Agua limpia y saneamiento | Sala  de Prensa | CEU Andalucí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4967" y="2446723"/>
            <a:ext cx="4636559" cy="2216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60946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Perdita template">
  <a:themeElements>
    <a:clrScheme name="Custom 347">
      <a:dk1>
        <a:srgbClr val="434343"/>
      </a:dk1>
      <a:lt1>
        <a:srgbClr val="FFFFFF"/>
      </a:lt1>
      <a:dk2>
        <a:srgbClr val="999999"/>
      </a:dk2>
      <a:lt2>
        <a:srgbClr val="EFEFEF"/>
      </a:lt2>
      <a:accent1>
        <a:srgbClr val="FF9E00"/>
      </a:accent1>
      <a:accent2>
        <a:srgbClr val="FF6F00"/>
      </a:accent2>
      <a:accent3>
        <a:srgbClr val="8A827D"/>
      </a:accent3>
      <a:accent4>
        <a:srgbClr val="443F3D"/>
      </a:accent4>
      <a:accent5>
        <a:srgbClr val="A0BEDA"/>
      </a:accent5>
      <a:accent6>
        <a:srgbClr val="5E86AC"/>
      </a:accent6>
      <a:hlink>
        <a:srgbClr val="43434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3435</Words>
  <Application>Microsoft Office PowerPoint</Application>
  <PresentationFormat>Presentación en pantalla (16:9)</PresentationFormat>
  <Paragraphs>211</Paragraphs>
  <Slides>26</Slides>
  <Notes>26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Arial</vt:lpstr>
      <vt:lpstr>Montserrat</vt:lpstr>
      <vt:lpstr>Droid Serif</vt:lpstr>
      <vt:lpstr>Bookman Old Style</vt:lpstr>
      <vt:lpstr>Perdita template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DEL TEMA</dc:title>
  <dc:creator>Usuario</dc:creator>
  <cp:lastModifiedBy>Usuario</cp:lastModifiedBy>
  <cp:revision>16</cp:revision>
  <dcterms:modified xsi:type="dcterms:W3CDTF">2023-03-14T22:23:17Z</dcterms:modified>
</cp:coreProperties>
</file>